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67" r:id="rId2"/>
    <p:sldId id="400" r:id="rId3"/>
    <p:sldId id="401" r:id="rId4"/>
    <p:sldId id="431" r:id="rId5"/>
    <p:sldId id="402" r:id="rId6"/>
    <p:sldId id="403" r:id="rId7"/>
    <p:sldId id="404" r:id="rId8"/>
    <p:sldId id="406" r:id="rId9"/>
    <p:sldId id="421" r:id="rId10"/>
    <p:sldId id="434" r:id="rId11"/>
    <p:sldId id="435" r:id="rId12"/>
    <p:sldId id="436" r:id="rId13"/>
    <p:sldId id="437" r:id="rId14"/>
    <p:sldId id="407" r:id="rId15"/>
    <p:sldId id="438" r:id="rId16"/>
    <p:sldId id="439" r:id="rId17"/>
    <p:sldId id="440" r:id="rId18"/>
    <p:sldId id="441" r:id="rId19"/>
    <p:sldId id="442" r:id="rId20"/>
    <p:sldId id="443" r:id="rId21"/>
    <p:sldId id="444" r:id="rId22"/>
    <p:sldId id="445" r:id="rId23"/>
    <p:sldId id="446" r:id="rId24"/>
    <p:sldId id="447" r:id="rId25"/>
    <p:sldId id="448" r:id="rId26"/>
    <p:sldId id="449" r:id="rId27"/>
    <p:sldId id="450" r:id="rId28"/>
    <p:sldId id="451" r:id="rId29"/>
    <p:sldId id="452" r:id="rId30"/>
    <p:sldId id="31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B4F9F-5F52-499B-AFAA-6223E7D7D84C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52F1B-BF46-4035-804F-C05560989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3DB08-1D93-4765-AAD0-89DDFE7A42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9B7E-721F-4775-88C6-02698C1DFA30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9FDC-DB36-4CBA-B890-537811787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9B7E-721F-4775-88C6-02698C1DFA30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9FDC-DB36-4CBA-B890-537811787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9B7E-721F-4775-88C6-02698C1DFA30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9FDC-DB36-4CBA-B890-537811787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9B7E-721F-4775-88C6-02698C1DFA30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9FDC-DB36-4CBA-B890-537811787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9B7E-721F-4775-88C6-02698C1DFA30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9FDC-DB36-4CBA-B890-537811787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9B7E-721F-4775-88C6-02698C1DFA30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9FDC-DB36-4CBA-B890-537811787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9B7E-721F-4775-88C6-02698C1DFA30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9FDC-DB36-4CBA-B890-537811787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9B7E-721F-4775-88C6-02698C1DFA30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9FDC-DB36-4CBA-B890-537811787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9B7E-721F-4775-88C6-02698C1DFA30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9FDC-DB36-4CBA-B890-537811787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9B7E-721F-4775-88C6-02698C1DFA30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9FDC-DB36-4CBA-B890-537811787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9B7E-721F-4775-88C6-02698C1DFA30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9FDC-DB36-4CBA-B890-537811787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89B7E-721F-4775-88C6-02698C1DFA30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A9FDC-DB36-4CBA-B890-537811787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714356"/>
            <a:ext cx="8643998" cy="2357454"/>
          </a:xfrm>
        </p:spPr>
        <p:txBody>
          <a:bodyPr>
            <a:normAutofit fontScale="90000"/>
          </a:bodyPr>
          <a:lstStyle/>
          <a:p>
            <a:r>
              <a:rPr lang="ka-GE" sz="2400" b="1" dirty="0">
                <a:solidFill>
                  <a:srgbClr val="002060"/>
                </a:solidFill>
              </a:rPr>
              <a:t>ი. ჯავახიშვილის თბილისის სახელმწიფო უნივერსიტეტი</a:t>
            </a:r>
            <a:br>
              <a:rPr lang="ka-GE" sz="2400" b="1" dirty="0">
                <a:solidFill>
                  <a:srgbClr val="002060"/>
                </a:solidFill>
              </a:rPr>
            </a:br>
            <a:r>
              <a:rPr lang="ka-GE" sz="2400" b="1" dirty="0">
                <a:solidFill>
                  <a:srgbClr val="002060"/>
                </a:solidFill>
              </a:rPr>
              <a:t>ზუსტი და საბუნებისმეტყველო მეცნიერებათა ფაკულტეტი</a:t>
            </a:r>
            <a:br>
              <a:rPr lang="ka-GE" sz="2400" b="1" dirty="0">
                <a:solidFill>
                  <a:srgbClr val="002060"/>
                </a:solidFill>
              </a:rPr>
            </a:br>
            <a:br>
              <a:rPr lang="ka-GE" sz="2400" b="1" dirty="0"/>
            </a:br>
            <a:br>
              <a:rPr lang="ka-GE" sz="2400" b="1" dirty="0"/>
            </a:br>
            <a:r>
              <a:rPr lang="ka-GE" sz="2200" b="1" i="1" dirty="0"/>
              <a:t>ინტერდისციპლინური (მათემატიკა, კომპიუტერული მეცნიერებები) ქვემიმართულება: მათემატიკური ლოგიკა და დისკრეტული სტრუქტურები</a:t>
            </a:r>
            <a:r>
              <a:rPr lang="en-US" sz="2200" b="1" i="1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143248"/>
            <a:ext cx="6400800" cy="2857520"/>
          </a:xfrm>
        </p:spPr>
        <p:txBody>
          <a:bodyPr>
            <a:normAutofit/>
          </a:bodyPr>
          <a:lstStyle/>
          <a:p>
            <a:r>
              <a:rPr lang="ka-GE" sz="2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საფაკულტეტო კონფერენცია  </a:t>
            </a:r>
            <a:r>
              <a:rPr lang="ka-GE" sz="2400" b="1" dirty="0">
                <a:solidFill>
                  <a:schemeClr val="tx1"/>
                </a:solidFill>
              </a:rPr>
              <a:t>201</a:t>
            </a:r>
            <a:r>
              <a:rPr lang="en-US" sz="2400" b="1" dirty="0">
                <a:solidFill>
                  <a:schemeClr val="tx1"/>
                </a:solidFill>
              </a:rPr>
              <a:t>7</a:t>
            </a:r>
            <a:endParaRPr lang="ka-GE" sz="2400" b="1" dirty="0">
              <a:solidFill>
                <a:schemeClr val="tx1"/>
              </a:solidFill>
            </a:endParaRPr>
          </a:p>
          <a:p>
            <a:endParaRPr lang="ka-GE" sz="2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ka-GE" sz="2400" b="1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რევაზ გრიგოლია</a:t>
            </a:r>
            <a:r>
              <a:rPr lang="en-US" sz="2400" b="1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i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ka-GE" sz="2400" b="1" i="1">
                <a:solidFill>
                  <a:schemeClr val="tx1"/>
                </a:solidFill>
                <a:latin typeface="AcadNusx" pitchFamily="2" charset="0"/>
                <a:ea typeface="+mj-ea"/>
                <a:cs typeface="+mj-cs"/>
              </a:rPr>
              <a:t>ანტონიო </a:t>
            </a:r>
            <a:r>
              <a:rPr lang="ka-GE" sz="2400" b="1" i="1" dirty="0">
                <a:solidFill>
                  <a:schemeClr val="tx1"/>
                </a:solidFill>
                <a:latin typeface="AcadNusx" pitchFamily="2" charset="0"/>
                <a:ea typeface="+mj-ea"/>
                <a:cs typeface="+mj-cs"/>
              </a:rPr>
              <a:t>დი ნოლა</a:t>
            </a:r>
            <a:r>
              <a:rPr lang="en-US" sz="2400" b="1" i="1" dirty="0">
                <a:solidFill>
                  <a:schemeClr val="tx1"/>
                </a:solidFill>
                <a:latin typeface="AcadNusx" pitchFamily="2" charset="0"/>
                <a:ea typeface="+mj-ea"/>
                <a:cs typeface="+mj-cs"/>
              </a:rPr>
              <a:t>,</a:t>
            </a:r>
            <a:r>
              <a:rPr lang="en-US" sz="2400" b="1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ka-GE" sz="2400" b="1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ჯაკომო ლენცი</a:t>
            </a:r>
          </a:p>
          <a:p>
            <a:endParaRPr lang="ka-GE" sz="2400" b="1" i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EL</a:t>
            </a:r>
            <a:r>
              <a:rPr lang="en-US" sz="2400" b="1" baseline="-25000" dirty="0">
                <a:solidFill>
                  <a:srgbClr val="002060"/>
                </a:solidFill>
              </a:rPr>
              <a:t>P</a:t>
            </a:r>
            <a:r>
              <a:rPr lang="ka-GE" sz="2400" b="1" dirty="0">
                <a:solidFill>
                  <a:srgbClr val="002060"/>
                </a:solidFill>
              </a:rPr>
              <a:t> ლოგიკის ამოხსნადობა</a:t>
            </a:r>
            <a:endParaRPr lang="ka-GE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CF8F0-643C-4193-B77C-7B16BE731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Perfect MV-algebras</a:t>
            </a:r>
            <a:endParaRPr lang="ka-G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4337D-D831-44F6-8664-C4FF7EA93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From the variety of </a:t>
            </a:r>
            <a:r>
              <a:rPr lang="en-US" i="1" dirty="0"/>
              <a:t>MV</a:t>
            </a:r>
            <a:r>
              <a:rPr lang="en-US" dirty="0"/>
              <a:t>-algebras </a:t>
            </a:r>
            <a:r>
              <a:rPr lang="en-US" b="1" dirty="0"/>
              <a:t>MV</a:t>
            </a:r>
            <a:r>
              <a:rPr lang="en-US" dirty="0"/>
              <a:t> select the </a:t>
            </a:r>
            <a:r>
              <a:rPr lang="en-US" dirty="0" err="1"/>
              <a:t>subvariety</a:t>
            </a:r>
            <a:r>
              <a:rPr lang="en-US" dirty="0"/>
              <a:t> </a:t>
            </a:r>
            <a:r>
              <a:rPr lang="en-US" b="1" dirty="0"/>
              <a:t>MV(C) </a:t>
            </a:r>
            <a:r>
              <a:rPr lang="en-US" dirty="0"/>
              <a:t>which is defined by the following identity: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it-IT" dirty="0"/>
              <a:t>(Perf)    2(x</a:t>
            </a:r>
            <a:r>
              <a:rPr lang="it-IT" baseline="30000" dirty="0"/>
              <a:t>2</a:t>
            </a:r>
            <a:r>
              <a:rPr lang="it-IT" dirty="0"/>
              <a:t>) = (2x)</a:t>
            </a:r>
            <a:r>
              <a:rPr lang="it-IT" baseline="30000" dirty="0"/>
              <a:t>2</a:t>
            </a:r>
            <a:r>
              <a:rPr lang="it-IT" dirty="0"/>
              <a:t>,</a:t>
            </a:r>
          </a:p>
          <a:p>
            <a:pPr marL="0" indent="0" algn="ctr">
              <a:buNone/>
            </a:pPr>
            <a:endParaRPr lang="it-IT" dirty="0"/>
          </a:p>
          <a:p>
            <a:pPr marL="0" indent="0">
              <a:buNone/>
            </a:pPr>
            <a:r>
              <a:rPr lang="en-US" dirty="0"/>
              <a:t> that is </a:t>
            </a:r>
            <a:r>
              <a:rPr lang="en-US" b="1" dirty="0"/>
              <a:t>MV(C)</a:t>
            </a:r>
            <a:r>
              <a:rPr lang="en-US" dirty="0"/>
              <a:t> = </a:t>
            </a:r>
            <a:r>
              <a:rPr lang="en-US" b="1" dirty="0"/>
              <a:t>MV</a:t>
            </a:r>
            <a:r>
              <a:rPr lang="en-US" dirty="0"/>
              <a:t>+ (Perf).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3023520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539B5-B669-46A6-879A-8D16160D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Perfect MV-algebras</a:t>
            </a:r>
            <a:endParaRPr lang="ka-GE" sz="2400" dirty="0">
              <a:solidFill>
                <a:srgbClr val="002060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61D6330-5510-42F0-A4CC-9E72CF84A8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4846" y="1772817"/>
            <a:ext cx="576064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091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E07B3-FA44-49B8-A78D-AAE54B305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Logic </a:t>
            </a:r>
            <a:r>
              <a:rPr lang="en-US" sz="2400" b="1" i="1" dirty="0">
                <a:solidFill>
                  <a:srgbClr val="002060"/>
                </a:solidFill>
              </a:rPr>
              <a:t>Ł</a:t>
            </a:r>
            <a:r>
              <a:rPr lang="en-US" sz="2400" b="1" i="1" baseline="-25000" dirty="0">
                <a:solidFill>
                  <a:srgbClr val="002060"/>
                </a:solidFill>
              </a:rPr>
              <a:t>P</a:t>
            </a:r>
            <a:endParaRPr lang="ka-GE" sz="2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37322-65C0-4469-9FB1-D24CAE5E9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i="1" dirty="0"/>
              <a:t>	Ł</a:t>
            </a:r>
            <a:r>
              <a:rPr lang="en-US" i="1" baseline="-25000" dirty="0"/>
              <a:t>P</a:t>
            </a:r>
            <a:r>
              <a:rPr lang="en-US" dirty="0"/>
              <a:t> is the logic corresponding to the variety generated by perfect </a:t>
            </a:r>
            <a:r>
              <a:rPr lang="en-US" i="1" dirty="0"/>
              <a:t>MV</a:t>
            </a:r>
            <a:r>
              <a:rPr lang="en-US" dirty="0"/>
              <a:t>-algebras which coincides with the set of all </a:t>
            </a:r>
            <a:r>
              <a:rPr lang="en-US" dirty="0" err="1"/>
              <a:t>Łukasiewicz</a:t>
            </a:r>
            <a:r>
              <a:rPr lang="en-US" dirty="0"/>
              <a:t> formulas that are valid in all perfect </a:t>
            </a:r>
            <a:r>
              <a:rPr lang="en-US" i="1" dirty="0"/>
              <a:t>MV</a:t>
            </a:r>
            <a:r>
              <a:rPr lang="en-US" dirty="0"/>
              <a:t>-chains, or equivalently that are valid in the </a:t>
            </a:r>
            <a:r>
              <a:rPr lang="en-US" i="1" dirty="0"/>
              <a:t>MV</a:t>
            </a:r>
            <a:r>
              <a:rPr lang="en-US" dirty="0"/>
              <a:t>-algebra </a:t>
            </a:r>
            <a:r>
              <a:rPr lang="en-US" i="1" dirty="0"/>
              <a:t>C</a:t>
            </a:r>
            <a:r>
              <a:rPr lang="en-US" dirty="0"/>
              <a:t>. Actually, </a:t>
            </a:r>
            <a:r>
              <a:rPr lang="en-US" i="1" dirty="0"/>
              <a:t>Ł</a:t>
            </a:r>
            <a:r>
              <a:rPr lang="en-US" i="1" baseline="-25000" dirty="0"/>
              <a:t>P</a:t>
            </a:r>
            <a:r>
              <a:rPr lang="en-US" dirty="0"/>
              <a:t> is the logic obtained by adding to the axioms of </a:t>
            </a:r>
            <a:r>
              <a:rPr lang="en-US" dirty="0" err="1"/>
              <a:t>Łukasiewicz</a:t>
            </a:r>
            <a:r>
              <a:rPr lang="en-US" dirty="0"/>
              <a:t> sentential calculus the following axiom: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Ł</a:t>
            </a:r>
            <a:r>
              <a:rPr lang="en-US" baseline="-25000" dirty="0"/>
              <a:t>P</a:t>
            </a:r>
            <a:r>
              <a:rPr lang="en-US" dirty="0"/>
              <a:t>:  (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 </a:t>
            </a:r>
            <a:r>
              <a:rPr lang="en-US" u="sng" dirty="0">
                <a:sym typeface="Symbol" panose="05050102010706020507" pitchFamily="18" charset="2"/>
              </a:rPr>
              <a:t>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)&amp;(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 </a:t>
            </a:r>
            <a:r>
              <a:rPr lang="en-US" u="sng" dirty="0">
                <a:sym typeface="Symbol" panose="05050102010706020507" pitchFamily="18" charset="2"/>
              </a:rPr>
              <a:t>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</a:t>
            </a:r>
            <a:r>
              <a:rPr lang="en-US" dirty="0"/>
              <a:t> (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&amp; 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)</a:t>
            </a:r>
            <a:r>
              <a:rPr lang="en-US" u="sng" dirty="0">
                <a:sym typeface="Symbol" panose="05050102010706020507" pitchFamily="18" charset="2"/>
              </a:rPr>
              <a:t> </a:t>
            </a:r>
            <a:r>
              <a:rPr lang="en-US" dirty="0"/>
              <a:t>(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&amp; 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526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BA7B9-13A7-4034-AC18-84305381A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Logic Ł</a:t>
            </a:r>
            <a:r>
              <a:rPr lang="en-US" sz="2400" baseline="-25000" dirty="0"/>
              <a:t>P</a:t>
            </a:r>
            <a:endParaRPr lang="ka-GE" sz="2400" baseline="-2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27484-9B32-4328-B16D-C7C574DA3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Theorem.</a:t>
            </a:r>
            <a:r>
              <a:rPr lang="en-US" dirty="0"/>
              <a:t> </a:t>
            </a:r>
            <a:r>
              <a:rPr lang="en-US" i="1" dirty="0"/>
              <a:t>A formula of the logic Ł</a:t>
            </a:r>
            <a:r>
              <a:rPr lang="en-US" i="1" baseline="-25000" dirty="0"/>
              <a:t>P</a:t>
            </a:r>
            <a:r>
              <a:rPr lang="en-US" i="1" dirty="0"/>
              <a:t> is a theorem </a:t>
            </a:r>
            <a:r>
              <a:rPr lang="en-US" i="1" dirty="0" err="1"/>
              <a:t>iff</a:t>
            </a:r>
            <a:r>
              <a:rPr lang="en-US" i="1" dirty="0"/>
              <a:t> it is 1-tautology in the algebra C.</a:t>
            </a:r>
            <a:endParaRPr lang="ka-GE" i="1" dirty="0"/>
          </a:p>
          <a:p>
            <a:pPr marL="0" indent="0">
              <a:buNone/>
            </a:pP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3325903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Monadic MV-algebras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/>
              <a:t>	An algebra   A =(</a:t>
            </a:r>
            <a:r>
              <a:rPr lang="en-US" i="1" dirty="0"/>
              <a:t>A,</a:t>
            </a:r>
            <a:r>
              <a:rPr lang="ru-RU" dirty="0">
                <a:sym typeface="Symbol"/>
              </a:rPr>
              <a:t></a:t>
            </a:r>
            <a:r>
              <a:rPr lang="en-US" dirty="0"/>
              <a:t>, </a:t>
            </a:r>
            <a:r>
              <a:rPr lang="ru-RU" dirty="0">
                <a:sym typeface="Symbol"/>
              </a:rPr>
              <a:t></a:t>
            </a:r>
            <a:r>
              <a:rPr lang="en-US" dirty="0"/>
              <a:t>, *, ∃, 0, 1) (also denoted as (</a:t>
            </a:r>
            <a:r>
              <a:rPr lang="en-US" i="1" dirty="0"/>
              <a:t>A,</a:t>
            </a:r>
            <a:r>
              <a:rPr lang="ru-RU" dirty="0">
                <a:sym typeface="Symbol"/>
              </a:rPr>
              <a:t></a:t>
            </a:r>
            <a:r>
              <a:rPr lang="en-US" dirty="0"/>
              <a:t>))  is said to be </a:t>
            </a:r>
            <a:r>
              <a:rPr lang="en-US" b="1" i="1" dirty="0">
                <a:solidFill>
                  <a:srgbClr val="FF0000"/>
                </a:solidFill>
              </a:rPr>
              <a:t>a monadic MV-algebra </a:t>
            </a:r>
            <a:r>
              <a:rPr lang="en-US" dirty="0"/>
              <a:t>(for short  </a:t>
            </a:r>
            <a:r>
              <a:rPr lang="en-US" i="1" dirty="0"/>
              <a:t>MMV</a:t>
            </a:r>
            <a:r>
              <a:rPr lang="en-US" dirty="0"/>
              <a:t>-algebra) [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A.Di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Nola,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R.Grigolia</a:t>
            </a:r>
            <a:r>
              <a:rPr lang="en-US" dirty="0"/>
              <a:t>]  if                           (</a:t>
            </a:r>
            <a:r>
              <a:rPr lang="en-US" i="1" dirty="0"/>
              <a:t>A, </a:t>
            </a:r>
            <a:r>
              <a:rPr lang="ru-RU" dirty="0">
                <a:sym typeface="Symbol"/>
              </a:rPr>
              <a:t></a:t>
            </a:r>
            <a:r>
              <a:rPr lang="ru-RU" i="1" dirty="0"/>
              <a:t> </a:t>
            </a:r>
            <a:r>
              <a:rPr lang="en-US" dirty="0"/>
              <a:t>, </a:t>
            </a:r>
            <a:r>
              <a:rPr lang="ru-RU" dirty="0">
                <a:sym typeface="Symbol"/>
              </a:rPr>
              <a:t></a:t>
            </a:r>
            <a:r>
              <a:rPr lang="en-US" dirty="0"/>
              <a:t>, *, 0, 1)  is an </a:t>
            </a:r>
            <a:r>
              <a:rPr lang="en-US" i="1" dirty="0"/>
              <a:t>MV</a:t>
            </a:r>
            <a:r>
              <a:rPr lang="en-US" dirty="0"/>
              <a:t>-algebra and in </a:t>
            </a:r>
            <a:r>
              <a:rPr lang="en-US" dirty="0" err="1"/>
              <a:t>addi-tion</a:t>
            </a:r>
            <a:r>
              <a:rPr lang="en-US" dirty="0"/>
              <a:t> ∃</a:t>
            </a:r>
            <a:r>
              <a:rPr lang="en-US" i="1" dirty="0"/>
              <a:t> </a:t>
            </a:r>
            <a:r>
              <a:rPr lang="en-US" dirty="0"/>
              <a:t>satisfies the following identities:</a:t>
            </a:r>
          </a:p>
          <a:p>
            <a:pPr algn="just">
              <a:buNone/>
            </a:pPr>
            <a:r>
              <a:rPr lang="en-US" dirty="0"/>
              <a:t> </a:t>
            </a:r>
          </a:p>
          <a:p>
            <a:pPr algn="just"/>
            <a:r>
              <a:rPr lang="en-US" dirty="0"/>
              <a:t>E1. </a:t>
            </a:r>
            <a:r>
              <a:rPr lang="en-US" i="1" dirty="0"/>
              <a:t>x  </a:t>
            </a:r>
            <a:r>
              <a:rPr lang="ru-RU" dirty="0">
                <a:sym typeface="Symbol"/>
              </a:rPr>
              <a:t></a:t>
            </a:r>
            <a:r>
              <a:rPr lang="en-US" dirty="0"/>
              <a:t>  ∃</a:t>
            </a:r>
            <a:r>
              <a:rPr lang="en-US" i="1" dirty="0"/>
              <a:t>x</a:t>
            </a:r>
            <a:r>
              <a:rPr lang="en-US" dirty="0"/>
              <a:t>,</a:t>
            </a:r>
          </a:p>
          <a:p>
            <a:pPr algn="just"/>
            <a:r>
              <a:rPr lang="en-US" dirty="0"/>
              <a:t>E2. ∃(</a:t>
            </a:r>
            <a:r>
              <a:rPr lang="en-US" i="1" dirty="0"/>
              <a:t>x</a:t>
            </a:r>
            <a:r>
              <a:rPr lang="en-US" dirty="0"/>
              <a:t> ∨</a:t>
            </a:r>
            <a:r>
              <a:rPr lang="en-US" i="1" dirty="0"/>
              <a:t> y</a:t>
            </a:r>
            <a:r>
              <a:rPr lang="en-US" dirty="0"/>
              <a:t>) = ∃</a:t>
            </a:r>
            <a:r>
              <a:rPr lang="en-US" i="1" dirty="0"/>
              <a:t>x</a:t>
            </a:r>
            <a:r>
              <a:rPr lang="en-US" dirty="0"/>
              <a:t> ∨</a:t>
            </a:r>
            <a:r>
              <a:rPr lang="en-US" i="1" dirty="0"/>
              <a:t> </a:t>
            </a:r>
            <a:r>
              <a:rPr lang="en-US" dirty="0"/>
              <a:t>∃</a:t>
            </a:r>
            <a:r>
              <a:rPr lang="en-US" i="1" dirty="0"/>
              <a:t>y</a:t>
            </a:r>
            <a:r>
              <a:rPr lang="en-US" dirty="0"/>
              <a:t>,</a:t>
            </a:r>
          </a:p>
          <a:p>
            <a:pPr algn="just"/>
            <a:r>
              <a:rPr lang="en-US" dirty="0"/>
              <a:t>E3. ∃(∃</a:t>
            </a:r>
            <a:r>
              <a:rPr lang="en-US" i="1" dirty="0"/>
              <a:t>x</a:t>
            </a:r>
            <a:r>
              <a:rPr lang="en-US" dirty="0"/>
              <a:t>)*</a:t>
            </a:r>
            <a:r>
              <a:rPr lang="en-US" i="1" dirty="0"/>
              <a:t> </a:t>
            </a:r>
            <a:r>
              <a:rPr lang="en-US" dirty="0"/>
              <a:t>= (∃</a:t>
            </a:r>
            <a:r>
              <a:rPr lang="en-US" i="1" dirty="0"/>
              <a:t>x</a:t>
            </a:r>
            <a:r>
              <a:rPr lang="en-US" dirty="0"/>
              <a:t>)*,</a:t>
            </a:r>
          </a:p>
          <a:p>
            <a:pPr algn="just"/>
            <a:r>
              <a:rPr lang="en-US" dirty="0"/>
              <a:t>E4. ∃(∃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ru-RU" dirty="0">
                <a:sym typeface="Symbol"/>
              </a:rPr>
              <a:t></a:t>
            </a:r>
            <a:r>
              <a:rPr lang="en-US" dirty="0"/>
              <a:t>∃</a:t>
            </a:r>
            <a:r>
              <a:rPr lang="en-US" i="1" dirty="0"/>
              <a:t>y</a:t>
            </a:r>
            <a:r>
              <a:rPr lang="en-US" dirty="0"/>
              <a:t>) = ∃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ru-RU" dirty="0">
                <a:sym typeface="Symbol"/>
              </a:rPr>
              <a:t></a:t>
            </a:r>
            <a:r>
              <a:rPr lang="en-US" dirty="0"/>
              <a:t>∃</a:t>
            </a:r>
            <a:r>
              <a:rPr lang="en-US" i="1" dirty="0"/>
              <a:t>y</a:t>
            </a:r>
            <a:r>
              <a:rPr lang="en-US" dirty="0"/>
              <a:t>,</a:t>
            </a:r>
          </a:p>
          <a:p>
            <a:pPr algn="just"/>
            <a:r>
              <a:rPr lang="en-US" dirty="0"/>
              <a:t>E5. ∃(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ru-RU" dirty="0">
                <a:sym typeface="Symbol"/>
              </a:rPr>
              <a:t></a:t>
            </a:r>
            <a:r>
              <a:rPr lang="ru-RU" i="1" dirty="0"/>
              <a:t> </a:t>
            </a:r>
            <a:r>
              <a:rPr lang="en-US" i="1" dirty="0"/>
              <a:t>x</a:t>
            </a:r>
            <a:r>
              <a:rPr lang="en-US" dirty="0"/>
              <a:t>) = ∃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ru-RU" dirty="0">
                <a:sym typeface="Symbol"/>
              </a:rPr>
              <a:t></a:t>
            </a:r>
            <a:r>
              <a:rPr lang="en-US" dirty="0"/>
              <a:t>∃</a:t>
            </a:r>
            <a:r>
              <a:rPr lang="en-US" i="1" dirty="0"/>
              <a:t>x</a:t>
            </a:r>
            <a:r>
              <a:rPr lang="en-US" dirty="0"/>
              <a:t>,</a:t>
            </a:r>
          </a:p>
          <a:p>
            <a:pPr algn="just"/>
            <a:r>
              <a:rPr lang="en-US" dirty="0"/>
              <a:t>E6. ∃(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ru-RU" dirty="0">
                <a:sym typeface="Symbol"/>
              </a:rPr>
              <a:t></a:t>
            </a:r>
            <a:r>
              <a:rPr lang="ru-RU" dirty="0"/>
              <a:t> </a:t>
            </a:r>
            <a:r>
              <a:rPr lang="en-US" i="1" dirty="0"/>
              <a:t>x</a:t>
            </a:r>
            <a:r>
              <a:rPr lang="en-US" dirty="0"/>
              <a:t>) = ∃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ru-RU" dirty="0">
                <a:sym typeface="Symbol"/>
              </a:rPr>
              <a:t></a:t>
            </a:r>
            <a:r>
              <a:rPr lang="en-US" dirty="0"/>
              <a:t>∃</a:t>
            </a:r>
            <a:r>
              <a:rPr lang="en-US" i="1" dirty="0"/>
              <a:t>x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dirty="0"/>
              <a:t> 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7A4C6-499D-4F67-9CB0-6CC2C6D9D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Łukasiewicz</a:t>
            </a:r>
            <a:r>
              <a:rPr lang="en-US" sz="2400" dirty="0"/>
              <a:t> logic</a:t>
            </a:r>
            <a:endParaRPr lang="ka-G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9BCE5-C8DB-41BC-AB57-8E7DA97D3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/>
              <a:t>	The original system of axioms for propositional infinite-valued </a:t>
            </a:r>
            <a:r>
              <a:rPr lang="en-US" dirty="0" err="1"/>
              <a:t>Łukasiewicz</a:t>
            </a:r>
            <a:r>
              <a:rPr lang="en-US" dirty="0"/>
              <a:t> logic used implication and negation as the primitive connectives as for classical logic: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L1. (</a:t>
            </a:r>
            <a:r>
              <a:rPr lang="en-US" dirty="0">
                <a:sym typeface="Symbol" panose="05050102010706020507" pitchFamily="18" charset="2"/>
              </a:rPr>
              <a:t>  (  ))</a:t>
            </a:r>
          </a:p>
          <a:p>
            <a:pPr marL="0" indent="0">
              <a:buNone/>
            </a:pPr>
            <a:r>
              <a:rPr lang="en-US" dirty="0"/>
              <a:t>	L2. (</a:t>
            </a:r>
            <a:r>
              <a:rPr lang="en-US" dirty="0">
                <a:sym typeface="Symbol" panose="05050102010706020507" pitchFamily="18" charset="2"/>
              </a:rPr>
              <a:t>  )   ((  )  (  ))</a:t>
            </a:r>
          </a:p>
          <a:p>
            <a:pPr marL="0" indent="0">
              <a:buNone/>
            </a:pPr>
            <a:r>
              <a:rPr lang="en-US" dirty="0"/>
              <a:t>	L3. ((</a:t>
            </a:r>
            <a:r>
              <a:rPr lang="en-US" dirty="0">
                <a:sym typeface="Symbol" panose="05050102010706020507" pitchFamily="18" charset="2"/>
              </a:rPr>
              <a:t>  )  )   </a:t>
            </a:r>
            <a:r>
              <a:rPr lang="en-US" dirty="0"/>
              <a:t>((</a:t>
            </a:r>
            <a:r>
              <a:rPr lang="en-US" dirty="0">
                <a:sym typeface="Symbol" panose="05050102010706020507" pitchFamily="18" charset="2"/>
              </a:rPr>
              <a:t>  )  )</a:t>
            </a:r>
          </a:p>
          <a:p>
            <a:pPr marL="0" indent="0">
              <a:buNone/>
            </a:pPr>
            <a:r>
              <a:rPr lang="en-US" dirty="0"/>
              <a:t>	L4. (</a:t>
            </a:r>
            <a:r>
              <a:rPr lang="en-US" dirty="0">
                <a:sym typeface="Symbol" panose="05050102010706020507" pitchFamily="18" charset="2"/>
              </a:rPr>
              <a:t>  )   (  ).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br>
              <a:rPr lang="en-US" dirty="0"/>
            </a:br>
            <a:r>
              <a:rPr lang="en-US" dirty="0"/>
              <a:t>	There is only one inference rule - Modus Ponens: from </a:t>
            </a:r>
            <a:r>
              <a:rPr lang="en-US" dirty="0">
                <a:sym typeface="Symbol" panose="05050102010706020507" pitchFamily="18" charset="2"/>
              </a:rPr>
              <a:t> </a:t>
            </a:r>
            <a:r>
              <a:rPr lang="en-US" dirty="0"/>
              <a:t> and (</a:t>
            </a:r>
            <a:r>
              <a:rPr lang="en-US" dirty="0">
                <a:sym typeface="Symbol" panose="05050102010706020507" pitchFamily="18" charset="2"/>
              </a:rPr>
              <a:t>  ) </a:t>
            </a:r>
            <a:r>
              <a:rPr lang="en-US" dirty="0"/>
              <a:t>infer </a:t>
            </a:r>
            <a:r>
              <a:rPr lang="en-US" dirty="0">
                <a:sym typeface="Symbol" panose="05050102010706020507" pitchFamily="18" charset="2"/>
              </a:rPr>
              <a:t>.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648440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6401-0E2E-4999-9D71-A2DE1B77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Łukasiewicz</a:t>
            </a:r>
            <a:r>
              <a:rPr lang="en-US" sz="2400" dirty="0"/>
              <a:t> logic</a:t>
            </a:r>
            <a:endParaRPr lang="ka-G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B5377-8AB4-40F3-9ACE-D0ED10CA0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Theorem 2.</a:t>
            </a:r>
            <a:r>
              <a:rPr lang="en-US" dirty="0"/>
              <a:t> [Chang]. (Completeness theorem). </a:t>
            </a:r>
            <a:r>
              <a:rPr lang="en-US" i="1" dirty="0"/>
              <a:t>A Lukasiewicz formula 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i="1" dirty="0"/>
              <a:t> is a theorem </a:t>
            </a:r>
            <a:r>
              <a:rPr lang="en-US" i="1" dirty="0" err="1"/>
              <a:t>iff</a:t>
            </a:r>
            <a:r>
              <a:rPr lang="en-US" i="1" dirty="0"/>
              <a:t> 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i="1" dirty="0"/>
              <a:t> is a tautology.</a:t>
            </a:r>
            <a:endParaRPr lang="ka-GE" i="1" dirty="0"/>
          </a:p>
        </p:txBody>
      </p:sp>
    </p:spTree>
    <p:extLst>
      <p:ext uri="{BB962C8B-B14F-4D97-AF65-F5344CB8AC3E}">
        <p14:creationId xmlns:p14="http://schemas.microsoft.com/office/powerpoint/2010/main" val="1237138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400E4-5AA7-4CC7-86CB-BD27AAD5F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Logic Ł</a:t>
            </a:r>
            <a:r>
              <a:rPr lang="en-US" sz="2400" baseline="-25000" dirty="0"/>
              <a:t>P</a:t>
            </a:r>
            <a:endParaRPr lang="ka-G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854C7-7D0B-4F6E-9FD4-C8ACB976E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i="1" dirty="0"/>
              <a:t>	Ł</a:t>
            </a:r>
            <a:r>
              <a:rPr lang="en-US" i="1" baseline="-25000" dirty="0"/>
              <a:t>P</a:t>
            </a:r>
            <a:r>
              <a:rPr lang="en-US" dirty="0"/>
              <a:t> is the logic obtained by adding to the axioms of </a:t>
            </a:r>
            <a:r>
              <a:rPr lang="en-US" dirty="0" err="1"/>
              <a:t>Łukasiewicz</a:t>
            </a:r>
            <a:r>
              <a:rPr lang="en-US" dirty="0"/>
              <a:t> sentential calculus the following axiom: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Ł</a:t>
            </a:r>
            <a:r>
              <a:rPr lang="en-US" baseline="-25000" dirty="0"/>
              <a:t>P</a:t>
            </a:r>
            <a:r>
              <a:rPr lang="en-US" dirty="0"/>
              <a:t>:  (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 </a:t>
            </a:r>
            <a:r>
              <a:rPr lang="en-US" u="sng" dirty="0">
                <a:sym typeface="Symbol" panose="05050102010706020507" pitchFamily="18" charset="2"/>
              </a:rPr>
              <a:t>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)&amp;(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 </a:t>
            </a:r>
            <a:r>
              <a:rPr lang="en-US" u="sng" dirty="0">
                <a:sym typeface="Symbol" panose="05050102010706020507" pitchFamily="18" charset="2"/>
              </a:rPr>
              <a:t>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</a:t>
            </a:r>
            <a:r>
              <a:rPr lang="en-US" dirty="0"/>
              <a:t> (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&amp; 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)</a:t>
            </a:r>
            <a:r>
              <a:rPr lang="en-US" u="sng" dirty="0">
                <a:sym typeface="Symbol" panose="05050102010706020507" pitchFamily="18" charset="2"/>
              </a:rPr>
              <a:t> </a:t>
            </a:r>
            <a:r>
              <a:rPr lang="en-US" dirty="0"/>
              <a:t>(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&amp; 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)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3584584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0597E-5691-4B46-AF31-AEB2EDCDF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Monadic </a:t>
            </a:r>
            <a:r>
              <a:rPr lang="en-US" sz="2400" dirty="0" err="1"/>
              <a:t>Łukasiewicz</a:t>
            </a:r>
            <a:r>
              <a:rPr lang="en-US" sz="2400" dirty="0"/>
              <a:t> Logic </a:t>
            </a:r>
            <a:r>
              <a:rPr lang="en-US" sz="2400" i="1" dirty="0"/>
              <a:t>MŁ</a:t>
            </a:r>
            <a:endParaRPr lang="ka-G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DD169-E635-4362-9AB3-43802BE80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Monadic </a:t>
            </a:r>
            <a:r>
              <a:rPr lang="en-US" dirty="0" err="1"/>
              <a:t>Łukasiewicz</a:t>
            </a:r>
            <a:r>
              <a:rPr lang="en-US" dirty="0"/>
              <a:t> propositional calculus </a:t>
            </a:r>
            <a:r>
              <a:rPr lang="en-US" i="1" dirty="0"/>
              <a:t>MŁ</a:t>
            </a:r>
            <a:r>
              <a:rPr lang="en-US" dirty="0"/>
              <a:t> as a logic which contains Lukasiewicz propositional calculus </a:t>
            </a:r>
            <a:r>
              <a:rPr lang="en-US" i="1" dirty="0"/>
              <a:t>Ł</a:t>
            </a:r>
            <a:r>
              <a:rPr lang="en-US" dirty="0"/>
              <a:t>, the formulas as the axiom schemas: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M1. </a:t>
            </a:r>
            <a:r>
              <a:rPr lang="en-US" b="1" dirty="0">
                <a:sym typeface="Symbol" panose="05050102010706020507" pitchFamily="18" charset="2"/>
              </a:rPr>
              <a:t></a:t>
            </a:r>
            <a:r>
              <a:rPr lang="en-US" baseline="30000" dirty="0"/>
              <a:t>q</a:t>
            </a:r>
            <a:r>
              <a:rPr lang="en-US" dirty="0">
                <a:sym typeface="Symbol" panose="05050102010706020507" pitchFamily="18" charset="2"/>
              </a:rPr>
              <a:t>  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M2. </a:t>
            </a:r>
            <a:r>
              <a:rPr lang="en-US" b="1" dirty="0">
                <a:sym typeface="Symbol" panose="05050102010706020507" pitchFamily="18" charset="2"/>
              </a:rPr>
              <a:t></a:t>
            </a:r>
            <a:r>
              <a:rPr lang="en-US" baseline="30000" dirty="0"/>
              <a:t>q</a:t>
            </a:r>
            <a:r>
              <a:rPr lang="en-US" dirty="0"/>
              <a:t> (</a:t>
            </a:r>
            <a:r>
              <a:rPr lang="en-US" dirty="0">
                <a:sym typeface="Symbol" panose="05050102010706020507" pitchFamily="18" charset="2"/>
              </a:rPr>
              <a:t>  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</a:t>
            </a:r>
            <a:r>
              <a:rPr lang="en-US" dirty="0"/>
              <a:t> </a:t>
            </a:r>
            <a:r>
              <a:rPr lang="en-US" b="1" dirty="0">
                <a:sym typeface="Symbol" panose="05050102010706020507" pitchFamily="18" charset="2"/>
              </a:rPr>
              <a:t></a:t>
            </a:r>
            <a:r>
              <a:rPr lang="en-US" baseline="30000" dirty="0"/>
              <a:t>q</a:t>
            </a:r>
            <a:r>
              <a:rPr lang="en-US" dirty="0">
                <a:sym typeface="Symbol" panose="05050102010706020507" pitchFamily="18" charset="2"/>
              </a:rPr>
              <a:t>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 </a:t>
            </a:r>
            <a:r>
              <a:rPr lang="en-US" b="1" dirty="0">
                <a:sym typeface="Symbol" panose="05050102010706020507" pitchFamily="18" charset="2"/>
              </a:rPr>
              <a:t></a:t>
            </a:r>
            <a:r>
              <a:rPr lang="en-US" baseline="30000" dirty="0"/>
              <a:t>q</a:t>
            </a:r>
            <a:r>
              <a:rPr lang="en-US" dirty="0">
                <a:sym typeface="Symbol" panose="05050102010706020507" pitchFamily="18" charset="2"/>
              </a:rPr>
              <a:t>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M3. </a:t>
            </a:r>
            <a:r>
              <a:rPr lang="en-US" b="1" dirty="0">
                <a:sym typeface="Symbol" panose="05050102010706020507" pitchFamily="18" charset="2"/>
              </a:rPr>
              <a:t></a:t>
            </a:r>
            <a:r>
              <a:rPr lang="en-US" baseline="30000" dirty="0"/>
              <a:t>q</a:t>
            </a:r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</a:t>
            </a:r>
            <a:r>
              <a:rPr lang="en-US" b="1" dirty="0">
                <a:sym typeface="Symbol" panose="05050102010706020507" pitchFamily="18" charset="2"/>
              </a:rPr>
              <a:t> </a:t>
            </a:r>
            <a:r>
              <a:rPr lang="en-US" baseline="30000" dirty="0"/>
              <a:t>q</a:t>
            </a:r>
            <a:r>
              <a:rPr lang="en-US" dirty="0">
                <a:sym typeface="Symbol" panose="05050102010706020507" pitchFamily="18" charset="2"/>
              </a:rPr>
              <a:t>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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</a:t>
            </a:r>
            <a:r>
              <a:rPr lang="en-US" b="1" dirty="0">
                <a:sym typeface="Symbol" panose="05050102010706020507" pitchFamily="18" charset="2"/>
              </a:rPr>
              <a:t> </a:t>
            </a:r>
            <a:r>
              <a:rPr lang="en-US" baseline="30000" dirty="0"/>
              <a:t>q</a:t>
            </a:r>
            <a:r>
              <a:rPr lang="en-US" dirty="0">
                <a:sym typeface="Symbol" panose="05050102010706020507" pitchFamily="18" charset="2"/>
              </a:rPr>
              <a:t>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M4. </a:t>
            </a:r>
            <a:r>
              <a:rPr lang="en-US" b="1" dirty="0">
                <a:sym typeface="Symbol" panose="05050102010706020507" pitchFamily="18" charset="2"/>
              </a:rPr>
              <a:t></a:t>
            </a:r>
            <a:r>
              <a:rPr lang="en-US" baseline="30000" dirty="0"/>
              <a:t>q</a:t>
            </a:r>
            <a:r>
              <a:rPr lang="en-US" dirty="0"/>
              <a:t> (</a:t>
            </a:r>
            <a:r>
              <a:rPr lang="en-US" b="1" dirty="0">
                <a:sym typeface="Symbol" panose="05050102010706020507" pitchFamily="18" charset="2"/>
              </a:rPr>
              <a:t></a:t>
            </a:r>
            <a:r>
              <a:rPr lang="en-US" baseline="30000" dirty="0"/>
              <a:t>q</a:t>
            </a:r>
            <a:r>
              <a:rPr lang="en-US" dirty="0">
                <a:sym typeface="Symbol" panose="05050102010706020507" pitchFamily="18" charset="2"/>
              </a:rPr>
              <a:t>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&amp;</a:t>
            </a:r>
            <a:r>
              <a:rPr lang="en-US" dirty="0"/>
              <a:t> </a:t>
            </a:r>
            <a:r>
              <a:rPr lang="en-US" b="1" dirty="0">
                <a:sym typeface="Symbol" panose="05050102010706020507" pitchFamily="18" charset="2"/>
              </a:rPr>
              <a:t></a:t>
            </a:r>
            <a:r>
              <a:rPr lang="en-US" baseline="30000" dirty="0"/>
              <a:t>q</a:t>
            </a:r>
            <a:r>
              <a:rPr lang="en-US" dirty="0">
                <a:sym typeface="Symbol" panose="05050102010706020507" pitchFamily="18" charset="2"/>
              </a:rPr>
              <a:t>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</a:t>
            </a:r>
            <a:r>
              <a:rPr lang="en-US" dirty="0"/>
              <a:t> </a:t>
            </a:r>
            <a:r>
              <a:rPr lang="en-US" b="1" dirty="0">
                <a:sym typeface="Symbol" panose="05050102010706020507" pitchFamily="18" charset="2"/>
              </a:rPr>
              <a:t></a:t>
            </a:r>
            <a:r>
              <a:rPr lang="en-US" baseline="30000" dirty="0"/>
              <a:t>q</a:t>
            </a:r>
            <a:r>
              <a:rPr lang="en-US" dirty="0">
                <a:sym typeface="Symbol" panose="05050102010706020507" pitchFamily="18" charset="2"/>
              </a:rPr>
              <a:t>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&amp;</a:t>
            </a:r>
            <a:r>
              <a:rPr lang="en-US" dirty="0"/>
              <a:t> </a:t>
            </a:r>
            <a:r>
              <a:rPr lang="en-US" b="1" dirty="0">
                <a:sym typeface="Symbol" panose="05050102010706020507" pitchFamily="18" charset="2"/>
              </a:rPr>
              <a:t></a:t>
            </a:r>
            <a:r>
              <a:rPr lang="en-US" baseline="30000" dirty="0"/>
              <a:t>q</a:t>
            </a:r>
            <a:r>
              <a:rPr lang="en-US" dirty="0">
                <a:sym typeface="Symbol" panose="05050102010706020507" pitchFamily="18" charset="2"/>
              </a:rPr>
              <a:t>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M5. </a:t>
            </a:r>
            <a:r>
              <a:rPr lang="en-US" b="1" dirty="0">
                <a:sym typeface="Symbol" panose="05050102010706020507" pitchFamily="18" charset="2"/>
              </a:rPr>
              <a:t></a:t>
            </a:r>
            <a:r>
              <a:rPr lang="en-US" baseline="30000" dirty="0"/>
              <a:t>q</a:t>
            </a:r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 </a:t>
            </a:r>
            <a:r>
              <a:rPr lang="en-US" dirty="0"/>
              <a:t>&amp; </a:t>
            </a:r>
            <a:r>
              <a:rPr lang="en-US" dirty="0">
                <a:sym typeface="Symbol" panose="05050102010706020507" pitchFamily="18" charset="2"/>
              </a:rPr>
              <a:t>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 </a:t>
            </a:r>
            <a:r>
              <a:rPr lang="en-US" b="1" dirty="0">
                <a:sym typeface="Symbol" panose="05050102010706020507" pitchFamily="18" charset="2"/>
              </a:rPr>
              <a:t></a:t>
            </a:r>
            <a:r>
              <a:rPr lang="en-US" baseline="30000" dirty="0"/>
              <a:t>q</a:t>
            </a:r>
            <a:r>
              <a:rPr lang="en-US" dirty="0">
                <a:sym typeface="Symbol" panose="05050102010706020507" pitchFamily="18" charset="2"/>
              </a:rPr>
              <a:t>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&amp;</a:t>
            </a:r>
            <a:r>
              <a:rPr lang="en-US" dirty="0"/>
              <a:t> </a:t>
            </a:r>
            <a:r>
              <a:rPr lang="en-US" b="1" dirty="0">
                <a:sym typeface="Symbol" panose="05050102010706020507" pitchFamily="18" charset="2"/>
              </a:rPr>
              <a:t></a:t>
            </a:r>
            <a:r>
              <a:rPr lang="en-US" baseline="30000" dirty="0"/>
              <a:t>q</a:t>
            </a:r>
            <a:r>
              <a:rPr lang="en-US" dirty="0">
                <a:sym typeface="Symbol" panose="05050102010706020507" pitchFamily="18" charset="2"/>
              </a:rPr>
              <a:t> 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M6. </a:t>
            </a:r>
            <a:r>
              <a:rPr lang="en-US" b="1" dirty="0">
                <a:sym typeface="Symbol" panose="05050102010706020507" pitchFamily="18" charset="2"/>
              </a:rPr>
              <a:t></a:t>
            </a:r>
            <a:r>
              <a:rPr lang="en-US" baseline="30000" dirty="0"/>
              <a:t>q</a:t>
            </a:r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 </a:t>
            </a:r>
            <a:r>
              <a:rPr lang="en-US" u="sng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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 </a:t>
            </a:r>
            <a:r>
              <a:rPr lang="en-US" b="1" dirty="0">
                <a:sym typeface="Symbol" panose="05050102010706020507" pitchFamily="18" charset="2"/>
              </a:rPr>
              <a:t></a:t>
            </a:r>
            <a:r>
              <a:rPr lang="en-US" baseline="30000" dirty="0"/>
              <a:t>q</a:t>
            </a:r>
            <a:r>
              <a:rPr lang="en-US" dirty="0">
                <a:sym typeface="Symbol" panose="05050102010706020507" pitchFamily="18" charset="2"/>
              </a:rPr>
              <a:t></a:t>
            </a:r>
            <a:r>
              <a:rPr lang="en-US" dirty="0"/>
              <a:t> </a:t>
            </a:r>
            <a:r>
              <a:rPr lang="en-US" u="sng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en-US" b="1" dirty="0">
                <a:sym typeface="Symbol" panose="05050102010706020507" pitchFamily="18" charset="2"/>
              </a:rPr>
              <a:t></a:t>
            </a:r>
            <a:r>
              <a:rPr lang="en-US" baseline="30000" dirty="0"/>
              <a:t>q</a:t>
            </a:r>
            <a:r>
              <a:rPr lang="en-US" dirty="0">
                <a:sym typeface="Symbol" panose="05050102010706020507" pitchFamily="18" charset="2"/>
              </a:rPr>
              <a:t> </a:t>
            </a:r>
            <a:r>
              <a:rPr lang="en-US" dirty="0"/>
              <a:t>,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inference rules: </a:t>
            </a:r>
            <a:r>
              <a:rPr lang="en-US" dirty="0">
                <a:sym typeface="Symbol" panose="05050102010706020507" pitchFamily="18" charset="2"/>
              </a:rPr>
              <a:t>,   / 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 /</a:t>
            </a:r>
            <a:r>
              <a:rPr lang="en-US" b="1" dirty="0">
                <a:sym typeface="Symbol" panose="05050102010706020507" pitchFamily="18" charset="2"/>
              </a:rPr>
              <a:t> </a:t>
            </a:r>
            <a:r>
              <a:rPr lang="en-US" baseline="30000" dirty="0"/>
              <a:t>q</a:t>
            </a:r>
            <a:r>
              <a:rPr lang="en-US" dirty="0">
                <a:sym typeface="Symbol" panose="05050102010706020507" pitchFamily="18" charset="2"/>
              </a:rPr>
              <a:t></a:t>
            </a:r>
            <a:r>
              <a:rPr lang="en-US" dirty="0"/>
              <a:t>.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4098278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787E1-DC0D-49C4-957F-EA593C194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Monadic </a:t>
            </a:r>
            <a:r>
              <a:rPr lang="en-US" sz="2400" dirty="0" err="1"/>
              <a:t>Łukasiewicz</a:t>
            </a:r>
            <a:r>
              <a:rPr lang="en-US" sz="2400" dirty="0"/>
              <a:t> Logic </a:t>
            </a:r>
            <a:r>
              <a:rPr lang="en-US" sz="2400" i="1" dirty="0"/>
              <a:t>MŁ</a:t>
            </a:r>
            <a:endParaRPr lang="ka-G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930D3-2B73-4AB3-BE75-2664ECF09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Theorem 3.</a:t>
            </a:r>
            <a:r>
              <a:rPr lang="en-US" dirty="0"/>
              <a:t> [</a:t>
            </a:r>
            <a:r>
              <a:rPr lang="en-US" dirty="0" err="1"/>
              <a:t>Rutleddge</a:t>
            </a:r>
            <a:r>
              <a:rPr lang="en-US" dirty="0"/>
              <a:t>; Di Nola, </a:t>
            </a:r>
            <a:r>
              <a:rPr lang="en-US" dirty="0" err="1"/>
              <a:t>Grigolia</a:t>
            </a:r>
            <a:r>
              <a:rPr lang="en-US" dirty="0"/>
              <a:t>]. </a:t>
            </a:r>
            <a:r>
              <a:rPr lang="en-US" i="1" dirty="0"/>
              <a:t>A modal formula </a:t>
            </a:r>
            <a:r>
              <a:rPr lang="en-US" i="1" dirty="0">
                <a:sym typeface="Symbol" panose="05050102010706020507" pitchFamily="18" charset="2"/>
              </a:rPr>
              <a:t></a:t>
            </a:r>
            <a:r>
              <a:rPr lang="en-US" i="1" dirty="0"/>
              <a:t> is a theorem of MŁ if it is a tautology</a:t>
            </a:r>
            <a:endParaRPr lang="ka-GE" i="1" dirty="0"/>
          </a:p>
        </p:txBody>
      </p:sp>
    </p:spTree>
    <p:extLst>
      <p:ext uri="{BB962C8B-B14F-4D97-AF65-F5344CB8AC3E}">
        <p14:creationId xmlns:p14="http://schemas.microsoft.com/office/powerpoint/2010/main" val="2256496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002060"/>
                </a:solidFill>
              </a:rPr>
              <a:t>Ivane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Javakhishvili</a:t>
            </a:r>
            <a:r>
              <a:rPr lang="en-US" sz="3600" b="1" dirty="0">
                <a:solidFill>
                  <a:srgbClr val="002060"/>
                </a:solidFill>
              </a:rPr>
              <a:t> Tbilisi State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>
                <a:solidFill>
                  <a:srgbClr val="002060"/>
                </a:solidFill>
              </a:rPr>
              <a:t>Faculty of exact and Natural Sciences</a:t>
            </a:r>
          </a:p>
          <a:p>
            <a:pPr algn="ctr">
              <a:buNone/>
            </a:pPr>
            <a:r>
              <a:rPr lang="en-US" dirty="0">
                <a:solidFill>
                  <a:srgbClr val="002060"/>
                </a:solidFill>
              </a:rPr>
              <a:t>2017</a:t>
            </a:r>
          </a:p>
          <a:p>
            <a:pPr algn="ctr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ka-GE" b="1" dirty="0"/>
              <a:t>	</a:t>
            </a:r>
            <a:r>
              <a:rPr lang="en-US" b="1" dirty="0">
                <a:solidFill>
                  <a:srgbClr val="002060"/>
                </a:solidFill>
              </a:rPr>
              <a:t>Decidability of the Logic </a:t>
            </a:r>
            <a:r>
              <a:rPr lang="en-US" b="1" i="1" dirty="0">
                <a:solidFill>
                  <a:srgbClr val="002060"/>
                </a:solidFill>
              </a:rPr>
              <a:t>E</a:t>
            </a:r>
            <a:r>
              <a:rPr lang="en-US" i="1" dirty="0"/>
              <a:t>Ł</a:t>
            </a:r>
            <a:r>
              <a:rPr lang="en-US" b="1" i="1" baseline="-25000" dirty="0">
                <a:solidFill>
                  <a:srgbClr val="002060"/>
                </a:solidFill>
              </a:rPr>
              <a:t>P</a:t>
            </a:r>
          </a:p>
          <a:p>
            <a:pPr>
              <a:buNone/>
            </a:pPr>
            <a:endParaRPr lang="en-US" b="1" i="1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sz="2000" b="1" dirty="0">
                <a:solidFill>
                  <a:srgbClr val="002060"/>
                </a:solidFill>
              </a:rPr>
              <a:t>Revaz Grigolia </a:t>
            </a:r>
            <a:r>
              <a:rPr lang="ka-GE" sz="2000" b="1" dirty="0">
                <a:solidFill>
                  <a:srgbClr val="002060"/>
                </a:solidFill>
              </a:rPr>
              <a:t>, </a:t>
            </a:r>
            <a:r>
              <a:rPr lang="en-US" sz="2000" b="1" dirty="0">
                <a:solidFill>
                  <a:srgbClr val="002060"/>
                </a:solidFill>
              </a:rPr>
              <a:t>Antonio Di Nola</a:t>
            </a:r>
            <a:r>
              <a:rPr lang="ka-GE" sz="2000" b="1" dirty="0">
                <a:solidFill>
                  <a:srgbClr val="002060"/>
                </a:solidFill>
              </a:rPr>
              <a:t>, </a:t>
            </a:r>
            <a:r>
              <a:rPr lang="en-US" sz="2000" b="1" dirty="0">
                <a:solidFill>
                  <a:srgbClr val="002060"/>
                </a:solidFill>
              </a:rPr>
              <a:t>Giacomo </a:t>
            </a:r>
            <a:r>
              <a:rPr lang="en-US" sz="2000" b="1" dirty="0" err="1">
                <a:solidFill>
                  <a:srgbClr val="002060"/>
                </a:solidFill>
              </a:rPr>
              <a:t>Lenzi</a:t>
            </a:r>
            <a:endParaRPr lang="en-US" sz="2000" b="1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145D6-39A6-40F6-A27B-E6EA07F24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Logic </a:t>
            </a:r>
            <a:r>
              <a:rPr lang="en-US" sz="2400" i="1" dirty="0"/>
              <a:t>EŁ</a:t>
            </a:r>
            <a:r>
              <a:rPr lang="en-US" sz="2400" i="1" baseline="-25000" dirty="0"/>
              <a:t>P</a:t>
            </a:r>
            <a:endParaRPr lang="ka-G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FA929-732E-46C7-9F3B-B0D21EB71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Modal Epistemic Lukasiewicz logic </a:t>
            </a:r>
            <a:r>
              <a:rPr lang="en-US" i="1" dirty="0"/>
              <a:t>EŁ</a:t>
            </a:r>
            <a:r>
              <a:rPr lang="en-US" i="1" baseline="-25000" dirty="0"/>
              <a:t>P</a:t>
            </a:r>
            <a:r>
              <a:rPr lang="en-US" dirty="0"/>
              <a:t> is a logic which contains monadic </a:t>
            </a:r>
            <a:r>
              <a:rPr lang="en-US" i="1" dirty="0" err="1"/>
              <a:t>Ł</a:t>
            </a:r>
            <a:r>
              <a:rPr lang="en-US" dirty="0" err="1"/>
              <a:t>ukasiewicz</a:t>
            </a:r>
            <a:r>
              <a:rPr lang="en-US" dirty="0"/>
              <a:t> </a:t>
            </a:r>
            <a:r>
              <a:rPr lang="en-US" dirty="0" err="1"/>
              <a:t>proposi-tional</a:t>
            </a:r>
            <a:r>
              <a:rPr lang="en-US" dirty="0"/>
              <a:t> calculus </a:t>
            </a:r>
            <a:r>
              <a:rPr lang="en-US" i="1" dirty="0"/>
              <a:t>MŁ</a:t>
            </a:r>
            <a:r>
              <a:rPr lang="en-US" dirty="0"/>
              <a:t> and the formula as the axiom scheme: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Ł</a:t>
            </a:r>
            <a:r>
              <a:rPr lang="en-US" baseline="-25000" dirty="0"/>
              <a:t>P</a:t>
            </a:r>
            <a:r>
              <a:rPr lang="en-US" dirty="0"/>
              <a:t>:  (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 </a:t>
            </a:r>
            <a:r>
              <a:rPr lang="en-US" u="sng" dirty="0">
                <a:sym typeface="Symbol" panose="05050102010706020507" pitchFamily="18" charset="2"/>
              </a:rPr>
              <a:t>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)&amp;(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 </a:t>
            </a:r>
            <a:r>
              <a:rPr lang="en-US" u="sng" dirty="0">
                <a:sym typeface="Symbol" panose="05050102010706020507" pitchFamily="18" charset="2"/>
              </a:rPr>
              <a:t>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</a:t>
            </a:r>
            <a:r>
              <a:rPr lang="en-US" dirty="0"/>
              <a:t> (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&amp; 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)</a:t>
            </a:r>
            <a:r>
              <a:rPr lang="en-US" u="sng" dirty="0">
                <a:sym typeface="Symbol" panose="05050102010706020507" pitchFamily="18" charset="2"/>
              </a:rPr>
              <a:t> </a:t>
            </a:r>
            <a:r>
              <a:rPr lang="en-US" dirty="0"/>
              <a:t>(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&amp; </a:t>
            </a:r>
            <a:r>
              <a:rPr lang="en-US" i="1" dirty="0">
                <a:sym typeface="Symbol" panose="05050102010706020507" pitchFamily="18" charset="2"/>
              </a:rPr>
              <a:t>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6883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EE0EC-C36B-44E3-9CC9-F0DD7DA66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Logic </a:t>
            </a:r>
            <a:r>
              <a:rPr lang="en-US" sz="2400" i="1" dirty="0"/>
              <a:t>EŁ</a:t>
            </a:r>
            <a:r>
              <a:rPr lang="en-US" sz="2400" i="1" baseline="-25000" dirty="0"/>
              <a:t>P</a:t>
            </a:r>
            <a:endParaRPr lang="ka-G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01099-1731-4688-8849-7581B1150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Theorem 4.</a:t>
            </a:r>
            <a:r>
              <a:rPr lang="en-US" dirty="0"/>
              <a:t> </a:t>
            </a:r>
            <a:r>
              <a:rPr lang="en-US" i="1" dirty="0"/>
              <a:t>A formula </a:t>
            </a:r>
            <a:r>
              <a:rPr lang="en-US" i="1" dirty="0">
                <a:sym typeface="Symbol" panose="05050102010706020507" pitchFamily="18" charset="2"/>
              </a:rPr>
              <a:t></a:t>
            </a:r>
            <a:r>
              <a:rPr lang="en-US" i="1" dirty="0"/>
              <a:t> of EŁ</a:t>
            </a:r>
            <a:r>
              <a:rPr lang="en-US" i="1" baseline="-25000" dirty="0"/>
              <a:t>P</a:t>
            </a:r>
            <a:r>
              <a:rPr lang="en-US" i="1" dirty="0"/>
              <a:t> is a theorem if it is a tautology.</a:t>
            </a:r>
            <a:endParaRPr lang="ka-GE" i="1" dirty="0"/>
          </a:p>
        </p:txBody>
      </p:sp>
    </p:spTree>
    <p:extLst>
      <p:ext uri="{BB962C8B-B14F-4D97-AF65-F5344CB8AC3E}">
        <p14:creationId xmlns:p14="http://schemas.microsoft.com/office/powerpoint/2010/main" val="3061068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CB3C6-68BD-43D6-B95C-ADF83346C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2400" dirty="0"/>
              <a:t>Decidability of </a:t>
            </a:r>
            <a:r>
              <a:rPr lang="en-US" sz="2400" i="1" dirty="0"/>
              <a:t>EŁ</a:t>
            </a:r>
            <a:r>
              <a:rPr lang="en-US" sz="2400" i="1" baseline="-25000" dirty="0"/>
              <a:t>P</a:t>
            </a:r>
            <a:r>
              <a:rPr lang="en-US" sz="2400" dirty="0"/>
              <a:t> </a:t>
            </a:r>
            <a:endParaRPr lang="ka-G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17AEB-57F8-488C-9373-57BAA47A7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	In the sequel </a:t>
            </a:r>
            <a:r>
              <a:rPr lang="en-US" i="1" dirty="0"/>
              <a:t>Form(L)</a:t>
            </a:r>
            <a:r>
              <a:rPr lang="en-US" dirty="0"/>
              <a:t> denotes the set of all formulas of the logic </a:t>
            </a:r>
            <a:r>
              <a:rPr lang="en-US" i="1" dirty="0"/>
              <a:t>L</a:t>
            </a:r>
            <a:r>
              <a:rPr lang="en-US" dirty="0"/>
              <a:t> and </a:t>
            </a:r>
            <a:r>
              <a:rPr lang="en-US" i="1" dirty="0"/>
              <a:t>Th(L)</a:t>
            </a:r>
            <a:r>
              <a:rPr lang="en-US" dirty="0"/>
              <a:t> the set of all theorems of the logic L.</a:t>
            </a:r>
          </a:p>
          <a:p>
            <a:pPr marL="0" indent="0">
              <a:buNone/>
            </a:pPr>
            <a:r>
              <a:rPr lang="en-US" dirty="0"/>
              <a:t>	A set </a:t>
            </a:r>
            <a:r>
              <a:rPr lang="en-US" i="1" dirty="0"/>
              <a:t>X</a:t>
            </a:r>
            <a:r>
              <a:rPr lang="en-US" dirty="0"/>
              <a:t> is called </a:t>
            </a:r>
            <a:r>
              <a:rPr lang="en-US" i="1" dirty="0"/>
              <a:t>recursive</a:t>
            </a:r>
            <a:r>
              <a:rPr lang="en-US" dirty="0"/>
              <a:t> (or </a:t>
            </a:r>
            <a:r>
              <a:rPr lang="en-US" i="1" dirty="0"/>
              <a:t>decidable</a:t>
            </a:r>
            <a:r>
              <a:rPr lang="en-US" dirty="0"/>
              <a:t>) if there is an algorithm which, given an object </a:t>
            </a:r>
            <a:r>
              <a:rPr lang="en-US" i="1" dirty="0"/>
              <a:t>x</a:t>
            </a:r>
            <a:r>
              <a:rPr lang="en-US" dirty="0"/>
              <a:t> from the class under consideration, recognizes whether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	x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or not. </a:t>
            </a:r>
            <a:r>
              <a:rPr lang="en-US" i="1" dirty="0"/>
              <a:t>X</a:t>
            </a:r>
            <a:r>
              <a:rPr lang="en-US" dirty="0"/>
              <a:t> is said to be </a:t>
            </a:r>
            <a:r>
              <a:rPr lang="en-US" i="1" dirty="0"/>
              <a:t>recursively enumerable </a:t>
            </a:r>
            <a:r>
              <a:rPr lang="en-US" dirty="0"/>
              <a:t>if one of the following equivalent conditions is satisfied: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1) </a:t>
            </a:r>
            <a:r>
              <a:rPr lang="en-US" sz="2800" i="1" dirty="0"/>
              <a:t>X</a:t>
            </a:r>
            <a:r>
              <a:rPr lang="en-US" sz="2800" dirty="0"/>
              <a:t> is the domain of a partial recursive function;</a:t>
            </a:r>
          </a:p>
          <a:p>
            <a:pPr marL="0" indent="0">
              <a:buNone/>
            </a:pPr>
            <a:r>
              <a:rPr lang="en-US" sz="2800" dirty="0"/>
              <a:t>2) </a:t>
            </a:r>
            <a:r>
              <a:rPr lang="en-US" sz="2800" i="1" dirty="0"/>
              <a:t>X</a:t>
            </a:r>
            <a:r>
              <a:rPr lang="en-US" sz="2800" dirty="0"/>
              <a:t> is either the range of a total recursive function or empty.</a:t>
            </a:r>
            <a:endParaRPr lang="ka-GE" sz="2800" dirty="0"/>
          </a:p>
        </p:txBody>
      </p:sp>
    </p:spTree>
    <p:extLst>
      <p:ext uri="{BB962C8B-B14F-4D97-AF65-F5344CB8AC3E}">
        <p14:creationId xmlns:p14="http://schemas.microsoft.com/office/powerpoint/2010/main" val="11464440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F00C-25B6-47EA-9E7D-8538E1709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Decidability of </a:t>
            </a:r>
            <a:r>
              <a:rPr lang="en-US" sz="2400" i="1" dirty="0"/>
              <a:t>EŁ</a:t>
            </a:r>
            <a:r>
              <a:rPr lang="en-US" sz="2400" i="1" baseline="-25000" dirty="0"/>
              <a:t>P</a:t>
            </a:r>
            <a:r>
              <a:rPr lang="en-US" sz="2400" dirty="0"/>
              <a:t> </a:t>
            </a:r>
            <a:endParaRPr lang="ka-G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8FABB-5464-4E4B-9B93-573BDD36B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Proposition 1. </a:t>
            </a:r>
            <a:r>
              <a:rPr lang="en-US" i="1" dirty="0"/>
              <a:t>Suppose Y is a recursive set and         X </a:t>
            </a:r>
            <a:r>
              <a:rPr lang="en-US" dirty="0">
                <a:sym typeface="Symbol" panose="05050102010706020507" pitchFamily="18" charset="2"/>
              </a:rPr>
              <a:t></a:t>
            </a:r>
            <a:r>
              <a:rPr lang="en-US" i="1" dirty="0"/>
              <a:t> Y . Then X is recursive </a:t>
            </a:r>
            <a:r>
              <a:rPr lang="en-US" i="1" dirty="0" err="1"/>
              <a:t>iff</a:t>
            </a:r>
            <a:r>
              <a:rPr lang="en-US" i="1" dirty="0"/>
              <a:t>  both X and Y</a:t>
            </a:r>
            <a:r>
              <a:rPr lang="en-US" i="1" dirty="0">
                <a:sym typeface="Symbol" panose="05050102010706020507" pitchFamily="18" charset="2"/>
              </a:rPr>
              <a:t></a:t>
            </a:r>
            <a:r>
              <a:rPr lang="en-US" i="1" dirty="0"/>
              <a:t> X are recursively enumerable.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947938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14860-902A-4EB8-9080-8078686B1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Decidability of </a:t>
            </a:r>
            <a:r>
              <a:rPr lang="en-US" sz="2400" i="1" dirty="0"/>
              <a:t>EŁ</a:t>
            </a:r>
            <a:r>
              <a:rPr lang="en-US" sz="2400" i="1" baseline="-25000" dirty="0"/>
              <a:t>P</a:t>
            </a:r>
            <a:r>
              <a:rPr lang="en-US" sz="2400" dirty="0"/>
              <a:t> </a:t>
            </a:r>
            <a:endParaRPr lang="ka-G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70EC8-F4A7-4696-A624-75D4E04AE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Proposition 1. </a:t>
            </a:r>
            <a:r>
              <a:rPr lang="en-US" i="1" dirty="0"/>
              <a:t>Suppose Y is a recursive set and         X </a:t>
            </a:r>
            <a:r>
              <a:rPr lang="en-US" dirty="0">
                <a:sym typeface="Symbol" panose="05050102010706020507" pitchFamily="18" charset="2"/>
              </a:rPr>
              <a:t></a:t>
            </a:r>
            <a:r>
              <a:rPr lang="en-US" i="1" dirty="0"/>
              <a:t> Y . Then X is recursive </a:t>
            </a:r>
            <a:r>
              <a:rPr lang="en-US" i="1" dirty="0" err="1"/>
              <a:t>iff</a:t>
            </a:r>
            <a:r>
              <a:rPr lang="en-US" i="1" dirty="0"/>
              <a:t>  both X and Y</a:t>
            </a:r>
            <a:r>
              <a:rPr lang="en-US" i="1" dirty="0">
                <a:sym typeface="Symbol" panose="05050102010706020507" pitchFamily="18" charset="2"/>
              </a:rPr>
              <a:t></a:t>
            </a:r>
            <a:r>
              <a:rPr lang="en-US" i="1" dirty="0"/>
              <a:t> X are recursively enumerable.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Proposition 2.</a:t>
            </a:r>
            <a:r>
              <a:rPr lang="en-US" dirty="0"/>
              <a:t> [</a:t>
            </a:r>
            <a:r>
              <a:rPr lang="en-US" dirty="0" err="1"/>
              <a:t>Chagrov</a:t>
            </a:r>
            <a:r>
              <a:rPr lang="en-US" dirty="0"/>
              <a:t> and </a:t>
            </a:r>
            <a:r>
              <a:rPr lang="en-US" dirty="0" err="1"/>
              <a:t>Zakharyaschev</a:t>
            </a:r>
            <a:r>
              <a:rPr lang="en-US" dirty="0"/>
              <a:t>]. </a:t>
            </a:r>
          </a:p>
          <a:p>
            <a:pPr marL="0" indent="0">
              <a:buNone/>
            </a:pPr>
            <a:r>
              <a:rPr lang="en-US" dirty="0"/>
              <a:t>   (1) </a:t>
            </a:r>
            <a:r>
              <a:rPr lang="en-US" i="1" dirty="0"/>
              <a:t>Form(L) is recursively enumerable (without repetitions). Moreover, these sets are recursive.</a:t>
            </a:r>
          </a:p>
          <a:p>
            <a:pPr marL="0" indent="0">
              <a:buNone/>
            </a:pPr>
            <a:r>
              <a:rPr lang="en-US" dirty="0"/>
              <a:t>   (2) </a:t>
            </a:r>
            <a:r>
              <a:rPr lang="en-US" i="1" dirty="0"/>
              <a:t>The set Th(L) of theorems of a logic L with a recursively enumerable set of axioms is also recursively enumerable.</a:t>
            </a:r>
            <a:endParaRPr lang="ka-GE" i="1" dirty="0"/>
          </a:p>
          <a:p>
            <a:pPr marL="0" indent="0">
              <a:buNone/>
            </a:pP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38623186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D52E5-3C0A-4573-898A-BBEBC0135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Decidability of </a:t>
            </a:r>
            <a:r>
              <a:rPr lang="en-US" sz="2400" i="1" dirty="0"/>
              <a:t>EŁ</a:t>
            </a:r>
            <a:r>
              <a:rPr lang="en-US" sz="2400" i="1" baseline="-25000" dirty="0"/>
              <a:t>P</a:t>
            </a:r>
            <a:r>
              <a:rPr lang="en-US" sz="2400" dirty="0"/>
              <a:t> </a:t>
            </a:r>
            <a:endParaRPr lang="ka-G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316BB-C22B-446A-A762-BBDA64E1B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Proposition 3.</a:t>
            </a:r>
            <a:r>
              <a:rPr lang="en-US" dirty="0"/>
              <a:t> (Craig's theorem) </a:t>
            </a:r>
            <a:r>
              <a:rPr lang="en-US" i="1" dirty="0"/>
              <a:t>For every logic L the following conditions are equivalent: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i="1" dirty="0"/>
              <a:t>L has a recursively enumerable set of axioms;</a:t>
            </a:r>
          </a:p>
          <a:p>
            <a:r>
              <a:rPr lang="en-US" dirty="0"/>
              <a:t>(ii) </a:t>
            </a:r>
            <a:r>
              <a:rPr lang="en-US" i="1" dirty="0"/>
              <a:t>L has a recursive set of axioms;</a:t>
            </a:r>
          </a:p>
          <a:p>
            <a:r>
              <a:rPr lang="en-US" dirty="0"/>
              <a:t>(iii) </a:t>
            </a:r>
            <a:r>
              <a:rPr lang="en-US" i="1" dirty="0"/>
              <a:t>Th(L) is recursively enumerable.</a:t>
            </a:r>
            <a:endParaRPr lang="ka-GE" i="1" dirty="0"/>
          </a:p>
        </p:txBody>
      </p:sp>
    </p:spTree>
    <p:extLst>
      <p:ext uri="{BB962C8B-B14F-4D97-AF65-F5344CB8AC3E}">
        <p14:creationId xmlns:p14="http://schemas.microsoft.com/office/powerpoint/2010/main" val="24722373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04694-EA72-45D2-8B48-AB83A6656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Decidability of </a:t>
            </a:r>
            <a:r>
              <a:rPr lang="en-US" sz="2400" i="1" dirty="0"/>
              <a:t>EŁ</a:t>
            </a:r>
            <a:r>
              <a:rPr lang="en-US" sz="2400" i="1" baseline="-25000" dirty="0"/>
              <a:t>P</a:t>
            </a:r>
            <a:r>
              <a:rPr lang="en-US" sz="2400" dirty="0"/>
              <a:t> </a:t>
            </a:r>
            <a:endParaRPr lang="ka-G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7B9A2-782F-4229-BF5E-3609AAAF6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Proposition 4.</a:t>
            </a:r>
            <a:r>
              <a:rPr lang="en-US" dirty="0"/>
              <a:t> [</a:t>
            </a:r>
            <a:r>
              <a:rPr lang="en-US" dirty="0" err="1"/>
              <a:t>Chagrov</a:t>
            </a:r>
            <a:r>
              <a:rPr lang="en-US" dirty="0"/>
              <a:t> and </a:t>
            </a:r>
            <a:r>
              <a:rPr lang="en-US" dirty="0" err="1"/>
              <a:t>Zakharyaschev</a:t>
            </a:r>
            <a:r>
              <a:rPr lang="en-US" dirty="0"/>
              <a:t>]. </a:t>
            </a:r>
            <a:r>
              <a:rPr lang="en-US" i="1" dirty="0"/>
              <a:t>If theorems of a logic L is characterized by a recursively enumerable class C of recursive algebras then the set of formulas that are not theorems in L is also recursively enumerable.</a:t>
            </a:r>
          </a:p>
          <a:p>
            <a:pPr marL="0" indent="0" algn="just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202143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09500-DEF4-4A4F-B307-28431896E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Decidability of </a:t>
            </a:r>
            <a:r>
              <a:rPr lang="en-US" sz="2400" i="1" dirty="0"/>
              <a:t>EŁ</a:t>
            </a:r>
            <a:r>
              <a:rPr lang="en-US" sz="2400" i="1" baseline="-25000" dirty="0"/>
              <a:t>P</a:t>
            </a:r>
            <a:r>
              <a:rPr lang="en-US" sz="2400" dirty="0"/>
              <a:t> </a:t>
            </a:r>
            <a:endParaRPr lang="ka-G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77B82-28B1-44DB-9E50-DA39BD153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Proposition 4.</a:t>
            </a:r>
            <a:r>
              <a:rPr lang="en-US" dirty="0"/>
              <a:t> [</a:t>
            </a:r>
            <a:r>
              <a:rPr lang="en-US" dirty="0" err="1"/>
              <a:t>Chagrov</a:t>
            </a:r>
            <a:r>
              <a:rPr lang="en-US" dirty="0"/>
              <a:t> and </a:t>
            </a:r>
            <a:r>
              <a:rPr lang="en-US" dirty="0" err="1"/>
              <a:t>Zakharyaschev</a:t>
            </a:r>
            <a:r>
              <a:rPr lang="en-US" dirty="0"/>
              <a:t>]. </a:t>
            </a:r>
            <a:r>
              <a:rPr lang="en-US" i="1" dirty="0"/>
              <a:t>If theorems of a logic L is characterized by a recursively enumerable class C of recursive algebras then the set of formulas that are not theorems in L is also recursively enumerable.</a:t>
            </a:r>
          </a:p>
          <a:p>
            <a:pPr marL="0" indent="0" algn="just">
              <a:buNone/>
            </a:pPr>
            <a:endParaRPr lang="en-US" i="1" dirty="0"/>
          </a:p>
          <a:p>
            <a:pPr marL="0" indent="0">
              <a:buNone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Proposition 5</a:t>
            </a:r>
            <a:r>
              <a:rPr lang="en-US" dirty="0"/>
              <a:t>. [</a:t>
            </a:r>
            <a:r>
              <a:rPr lang="en-US" dirty="0" err="1"/>
              <a:t>Chagrov</a:t>
            </a:r>
            <a:r>
              <a:rPr lang="en-US" dirty="0"/>
              <a:t> and </a:t>
            </a:r>
            <a:r>
              <a:rPr lang="en-US" dirty="0" err="1"/>
              <a:t>Zakharyaschev</a:t>
            </a:r>
            <a:r>
              <a:rPr lang="en-US" dirty="0"/>
              <a:t>]. </a:t>
            </a:r>
            <a:r>
              <a:rPr lang="en-US" i="1" dirty="0"/>
              <a:t>A logic is decidable if it is recursively axiomatizable and </a:t>
            </a:r>
            <a:r>
              <a:rPr lang="en-US" i="1" dirty="0" err="1"/>
              <a:t>charcharacterized</a:t>
            </a:r>
            <a:r>
              <a:rPr lang="en-US" i="1" dirty="0"/>
              <a:t> by a recursively enumerable class of recursive algebras.</a:t>
            </a:r>
            <a:endParaRPr lang="ka-GE" i="1" dirty="0"/>
          </a:p>
          <a:p>
            <a:pPr marL="0" indent="0">
              <a:buNone/>
            </a:pP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14136347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25250-1E18-45E5-AC64-8DB461A85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Decidability of </a:t>
            </a:r>
            <a:r>
              <a:rPr lang="en-US" sz="2400" i="1" dirty="0"/>
              <a:t>EŁ</a:t>
            </a:r>
            <a:r>
              <a:rPr lang="en-US" sz="2400" i="1" baseline="-25000" dirty="0"/>
              <a:t>P</a:t>
            </a:r>
            <a:r>
              <a:rPr lang="en-US" sz="2400" dirty="0"/>
              <a:t> </a:t>
            </a:r>
            <a:endParaRPr lang="ka-G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C5DE1-FE5D-4B90-9B71-77C6DB4FE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Theorem 5</a:t>
            </a:r>
            <a:r>
              <a:rPr lang="en-US" dirty="0"/>
              <a:t>. </a:t>
            </a:r>
            <a:r>
              <a:rPr lang="en-US" i="1" dirty="0"/>
              <a:t>The  logic EŁ</a:t>
            </a:r>
            <a:r>
              <a:rPr lang="en-US" i="1" baseline="-25000" dirty="0"/>
              <a:t>P</a:t>
            </a:r>
            <a:r>
              <a:rPr lang="en-US" i="1" dirty="0"/>
              <a:t> is recursively axiomatizable and </a:t>
            </a:r>
            <a:r>
              <a:rPr lang="en-US" i="1" dirty="0" err="1"/>
              <a:t>charcharacterized</a:t>
            </a:r>
            <a:r>
              <a:rPr lang="en-US" i="1" dirty="0"/>
              <a:t> by a recursively enumerable class of recursive algebras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endParaRPr lang="ka-GE" i="1" dirty="0"/>
          </a:p>
        </p:txBody>
      </p:sp>
    </p:spTree>
    <p:extLst>
      <p:ext uri="{BB962C8B-B14F-4D97-AF65-F5344CB8AC3E}">
        <p14:creationId xmlns:p14="http://schemas.microsoft.com/office/powerpoint/2010/main" val="33081726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3B916-08E1-46BE-A8DC-048D5BEAA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Decidability of </a:t>
            </a:r>
            <a:r>
              <a:rPr lang="en-US" sz="2400" i="1" dirty="0"/>
              <a:t>EŁ</a:t>
            </a:r>
            <a:r>
              <a:rPr lang="en-US" sz="2400" i="1" baseline="-25000" dirty="0"/>
              <a:t>P</a:t>
            </a:r>
            <a:r>
              <a:rPr lang="en-US" sz="2400" dirty="0"/>
              <a:t> </a:t>
            </a:r>
            <a:endParaRPr lang="ka-G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F4D41-4179-4163-A60A-F9176E265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        Theorem 5</a:t>
            </a:r>
            <a:r>
              <a:rPr lang="en-US" dirty="0"/>
              <a:t>. </a:t>
            </a:r>
            <a:r>
              <a:rPr lang="en-US" i="1" dirty="0"/>
              <a:t>The logic EŁ</a:t>
            </a:r>
            <a:r>
              <a:rPr lang="en-US" i="1" baseline="-25000" dirty="0"/>
              <a:t>P</a:t>
            </a:r>
            <a:r>
              <a:rPr lang="en-US" i="1" dirty="0"/>
              <a:t> is decidable.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1872636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ABSTRACT</a:t>
            </a:r>
            <a:br>
              <a:rPr lang="ka-GE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The new modal epistemic </a:t>
            </a:r>
            <a:r>
              <a:rPr lang="en-US" i="1" dirty="0" err="1"/>
              <a:t>Ł</a:t>
            </a:r>
            <a:r>
              <a:rPr lang="en-US" dirty="0" err="1"/>
              <a:t>ukasiewicz</a:t>
            </a:r>
            <a:r>
              <a:rPr lang="en-US" dirty="0"/>
              <a:t> logic</a:t>
            </a:r>
            <a:r>
              <a:rPr lang="ka-GE" dirty="0"/>
              <a:t> </a:t>
            </a:r>
            <a:r>
              <a:rPr lang="en-US" i="1" dirty="0"/>
              <a:t>EŁ</a:t>
            </a:r>
            <a:r>
              <a:rPr lang="en-US" i="1" baseline="-25000" dirty="0"/>
              <a:t>P</a:t>
            </a:r>
            <a:r>
              <a:rPr lang="en-US" dirty="0"/>
              <a:t> is introduced, obtained from the infinitely valued </a:t>
            </a:r>
            <a:r>
              <a:rPr lang="en-US" i="1" dirty="0" err="1"/>
              <a:t>Ł</a:t>
            </a:r>
            <a:r>
              <a:rPr lang="en-US" dirty="0" err="1"/>
              <a:t>ukasiewicz</a:t>
            </a:r>
            <a:r>
              <a:rPr lang="en-US" dirty="0"/>
              <a:t> logic  </a:t>
            </a:r>
            <a:r>
              <a:rPr lang="en-US" i="1" dirty="0"/>
              <a:t>Ł</a:t>
            </a:r>
            <a:r>
              <a:rPr lang="en-US" dirty="0"/>
              <a:t> by adding one axiom of the logic </a:t>
            </a:r>
            <a:r>
              <a:rPr lang="en-US" i="1" dirty="0"/>
              <a:t>Ł</a:t>
            </a:r>
            <a:r>
              <a:rPr lang="en-US" i="1" baseline="-25000" dirty="0"/>
              <a:t>P</a:t>
            </a:r>
            <a:r>
              <a:rPr lang="en-US" dirty="0"/>
              <a:t> of perfect </a:t>
            </a:r>
            <a:r>
              <a:rPr lang="en-US" i="1" dirty="0"/>
              <a:t>MV</a:t>
            </a:r>
            <a:r>
              <a:rPr lang="en-US" dirty="0"/>
              <a:t>-algebras, the language of which is enriched by "quasi know-ledge operator" with corresponding axioms.</a:t>
            </a:r>
          </a:p>
          <a:p>
            <a:pPr marL="0" indent="0" algn="just">
              <a:buNone/>
            </a:pPr>
            <a:r>
              <a:rPr lang="en-US" dirty="0"/>
              <a:t>It is proved that the set of theorems of the logic </a:t>
            </a:r>
            <a:r>
              <a:rPr lang="en-US" i="1" dirty="0"/>
              <a:t>EŁ</a:t>
            </a:r>
            <a:r>
              <a:rPr lang="en-US" i="1" baseline="-25000" dirty="0"/>
              <a:t>P</a:t>
            </a:r>
            <a:r>
              <a:rPr lang="en-US" dirty="0"/>
              <a:t> is recursively enumerable. 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b="1" dirty="0"/>
          </a:p>
          <a:p>
            <a:pPr algn="ctr">
              <a:buNone/>
            </a:pPr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latin typeface="Arbat-Bold" pitchFamily="2" charset="0"/>
              </a:rPr>
              <a:t>THANK  YOU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z="2800" b="1" dirty="0"/>
              <a:t>აბსტრაქტი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/>
              <a:t>	</a:t>
            </a:r>
            <a:r>
              <a:rPr lang="ka-GE" dirty="0"/>
              <a:t> </a:t>
            </a:r>
            <a:r>
              <a:rPr lang="ka-GE" sz="2800" dirty="0"/>
              <a:t>შემოღებულია ახალი მოდალური ეპისტემი-კური ლუკასევიჩის ლოგიკა </a:t>
            </a:r>
            <a:r>
              <a:rPr lang="en-US" sz="2800" i="1" dirty="0"/>
              <a:t>EŁ</a:t>
            </a:r>
            <a:r>
              <a:rPr lang="en-US" sz="2800" i="1" baseline="-25000" dirty="0"/>
              <a:t>P</a:t>
            </a:r>
            <a:r>
              <a:rPr lang="ka-GE" sz="2800" dirty="0"/>
              <a:t>, რომელიც მიღებულია </a:t>
            </a:r>
            <a:r>
              <a:rPr lang="en-US" sz="2800" i="1" dirty="0"/>
              <a:t>Ł</a:t>
            </a:r>
            <a:r>
              <a:rPr lang="ka-GE" sz="2800" dirty="0"/>
              <a:t> ლუკასევიჩის უსასრულო ნიშნა   ლოგიკისგან სრულყოფილი </a:t>
            </a:r>
            <a:r>
              <a:rPr lang="en-US" sz="2800" i="1" dirty="0"/>
              <a:t>MV</a:t>
            </a:r>
            <a:r>
              <a:rPr lang="ka-GE" sz="2800" dirty="0"/>
              <a:t>-ალგებრის </a:t>
            </a:r>
            <a:r>
              <a:rPr lang="en-US" sz="2800" i="1" dirty="0"/>
              <a:t>Ł</a:t>
            </a:r>
            <a:r>
              <a:rPr lang="en-US" sz="2800" i="1" baseline="-25000" dirty="0"/>
              <a:t>P</a:t>
            </a:r>
            <a:r>
              <a:rPr lang="ka-GE" sz="2800" dirty="0"/>
              <a:t> ლოგიკისგან ერთი აქსიომის დამატებით, რომლის ენა გამდიდრებულია კვაზი-ცოდნის ოპერატორით შესაბამისი აქსიომებით.</a:t>
            </a:r>
            <a:endParaRPr lang="en-US" sz="2800" dirty="0"/>
          </a:p>
          <a:p>
            <a:pPr algn="just">
              <a:buNone/>
            </a:pPr>
            <a:r>
              <a:rPr lang="en-US" dirty="0"/>
              <a:t>    </a:t>
            </a:r>
            <a:r>
              <a:rPr lang="ka-GE" sz="2800" dirty="0"/>
              <a:t>დამტკიცებულია, რომ </a:t>
            </a:r>
            <a:r>
              <a:rPr lang="ka-GE" i="1" dirty="0"/>
              <a:t>EŁ</a:t>
            </a:r>
            <a:r>
              <a:rPr lang="ka-GE" i="1" baseline="-25000" dirty="0"/>
              <a:t>P</a:t>
            </a:r>
            <a:r>
              <a:rPr lang="ka-GE" sz="2800" dirty="0"/>
              <a:t>  ლოგიკის თეორე</a:t>
            </a:r>
            <a:r>
              <a:rPr lang="en-US" sz="2800" dirty="0"/>
              <a:t>-</a:t>
            </a:r>
            <a:r>
              <a:rPr lang="ka-GE" sz="2800" dirty="0"/>
              <a:t>მათა სიმრავლე რეკურსიულად გადათვლადია. </a:t>
            </a:r>
            <a:endParaRPr lang="en-US" sz="2800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sz="2400" b="1" dirty="0"/>
              <a:t>Monadic MV-algebras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US" dirty="0"/>
              <a:t>		The finitely valued propositional calculi, which have been described by </a:t>
            </a:r>
            <a:r>
              <a:rPr lang="en-US" dirty="0" err="1"/>
              <a:t>Łukasiewicz</a:t>
            </a:r>
            <a:r>
              <a:rPr lang="en-US" dirty="0"/>
              <a:t> and Tarski in  1930, are extended to the corresponding predicate calculi.</a:t>
            </a:r>
          </a:p>
          <a:p>
            <a:pPr algn="just">
              <a:buNone/>
            </a:pPr>
            <a:r>
              <a:rPr lang="en-US" dirty="0"/>
              <a:t>		The predicate </a:t>
            </a:r>
            <a:r>
              <a:rPr lang="en-US" dirty="0" err="1"/>
              <a:t>Łukasiewicz</a:t>
            </a:r>
            <a:r>
              <a:rPr lang="en-US" dirty="0"/>
              <a:t> (infinitely valued) logic </a:t>
            </a:r>
            <a:r>
              <a:rPr lang="en-US" i="1" dirty="0"/>
              <a:t>QL</a:t>
            </a:r>
            <a:r>
              <a:rPr lang="en-US" dirty="0"/>
              <a:t> is defined in standard way.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n-US" sz="2400" b="1" dirty="0"/>
              <a:t>Monadic MV-algebras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	Monadic </a:t>
            </a:r>
            <a:r>
              <a:rPr lang="en-US" i="1" dirty="0"/>
              <a:t>MV</a:t>
            </a:r>
            <a:r>
              <a:rPr lang="en-US" dirty="0"/>
              <a:t>-algebras were introduced and studied by Rutledge in </a:t>
            </a:r>
          </a:p>
          <a:p>
            <a:pPr>
              <a:buNone/>
            </a:pPr>
            <a:r>
              <a:rPr lang="en-US" dirty="0"/>
              <a:t>	[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J.D. Rutledge, </a:t>
            </a:r>
            <a:r>
              <a:rPr lang="en-US" sz="2000" b="1" i="1" dirty="0">
                <a:solidFill>
                  <a:schemeClr val="accent3">
                    <a:lumMod val="50000"/>
                  </a:schemeClr>
                </a:solidFill>
              </a:rPr>
              <a:t>A preliminary investigation of the infinitely many-valued predicate calculus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, Ph.D. Thesis, Cornell University, 1959</a:t>
            </a:r>
            <a:r>
              <a:rPr lang="en-US" sz="2000" b="1" dirty="0"/>
              <a:t>.</a:t>
            </a:r>
            <a:r>
              <a:rPr lang="en-US" dirty="0"/>
              <a:t>]</a:t>
            </a:r>
          </a:p>
          <a:p>
            <a:pPr>
              <a:buNone/>
            </a:pPr>
            <a:r>
              <a:rPr lang="en-US" dirty="0"/>
              <a:t>	as an algebraic model for the predicate calculus </a:t>
            </a:r>
            <a:r>
              <a:rPr lang="en-US" i="1" dirty="0"/>
              <a:t>QL</a:t>
            </a:r>
            <a:r>
              <a:rPr lang="en-US" dirty="0"/>
              <a:t> of </a:t>
            </a:r>
            <a:r>
              <a:rPr lang="en-US" dirty="0" err="1"/>
              <a:t>Łukasiewicz</a:t>
            </a:r>
            <a:r>
              <a:rPr lang="en-US" dirty="0"/>
              <a:t> infinite valued </a:t>
            </a:r>
          </a:p>
          <a:p>
            <a:pPr>
              <a:buNone/>
            </a:pPr>
            <a:r>
              <a:rPr lang="en-US" dirty="0"/>
              <a:t>	logic, in which only a single individual variable occurs.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2400" b="1" dirty="0"/>
              <a:t>Monadic Logic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	Let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/>
              <a:t> denote a first-order language based on ·, +, </a:t>
            </a:r>
            <a:r>
              <a:rPr lang="en-US" dirty="0">
                <a:sym typeface="Symbol"/>
              </a:rPr>
              <a:t>, ,  </a:t>
            </a:r>
            <a:r>
              <a:rPr lang="en-US" dirty="0"/>
              <a:t> and let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 dirty="0"/>
              <a:t>m    </a:t>
            </a:r>
            <a:r>
              <a:rPr lang="en-US" dirty="0"/>
              <a:t>denote a propositional language based on ·, +, </a:t>
            </a:r>
            <a:r>
              <a:rPr lang="en-US" dirty="0">
                <a:sym typeface="Symbol"/>
              </a:rPr>
              <a:t>, ,  </a:t>
            </a:r>
            <a:r>
              <a:rPr lang="en-US" dirty="0"/>
              <a:t>. Let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Form(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/>
              <a:t>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Form(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 dirty="0"/>
              <a:t>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/>
              <a:t> be the set of all formulas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/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 dirty="0"/>
              <a:t>m</a:t>
            </a:r>
            <a:r>
              <a:rPr lang="en-US" dirty="0"/>
              <a:t>, respectively. </a:t>
            </a:r>
          </a:p>
          <a:p>
            <a:pPr algn="just">
              <a:buNone/>
            </a:pPr>
            <a:r>
              <a:rPr lang="en-US" dirty="0"/>
              <a:t>		We fix a variable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/>
              <a:t>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/>
              <a:t>, associate with each propositional letter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/>
              <a:t>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 dirty="0"/>
              <a:t>m</a:t>
            </a:r>
            <a:r>
              <a:rPr lang="en-US" dirty="0"/>
              <a:t> a unique monadic predicate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</a:t>
            </a:r>
            <a:r>
              <a:rPr lang="en-US" dirty="0"/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/>
              <a:t>)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/>
              <a:t> and denote by induction a translation </a:t>
            </a:r>
          </a:p>
          <a:p>
            <a:pPr algn="just">
              <a:buNone/>
            </a:pPr>
            <a:r>
              <a:rPr lang="en-US" i="1" dirty="0">
                <a:sym typeface="Symbol"/>
              </a:rPr>
              <a:t>		         </a:t>
            </a:r>
            <a:r>
              <a:rPr lang="en-US" dirty="0"/>
              <a:t> 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Form(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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Form(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 dirty="0"/>
              <a:t>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     </a:t>
            </a:r>
            <a:r>
              <a:rPr lang="en-US" dirty="0"/>
              <a:t>by putting:  </a:t>
            </a:r>
          </a:p>
          <a:p>
            <a:r>
              <a:rPr lang="en-US" dirty="0"/>
              <a:t> </a:t>
            </a:r>
            <a:r>
              <a:rPr lang="en-US" i="1" dirty="0">
                <a:sym typeface="Symbol"/>
              </a:rPr>
              <a:t> </a:t>
            </a:r>
            <a:r>
              <a:rPr lang="en-US" dirty="0"/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/>
              <a:t>)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</a:t>
            </a:r>
            <a:r>
              <a:rPr lang="en-US" dirty="0"/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/>
              <a:t>) if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/>
              <a:t> is propositional variable, </a:t>
            </a:r>
          </a:p>
          <a:p>
            <a:r>
              <a:rPr lang="en-US" dirty="0"/>
              <a:t> </a:t>
            </a:r>
            <a:r>
              <a:rPr lang="en-US" i="1" dirty="0">
                <a:sym typeface="Symbol"/>
              </a:rPr>
              <a:t> </a:t>
            </a:r>
            <a:r>
              <a:rPr lang="en-US" dirty="0"/>
              <a:t>(</a:t>
            </a:r>
            <a:r>
              <a:rPr lang="en-US" i="1" dirty="0">
                <a:sym typeface="Symbol"/>
              </a:rPr>
              <a:t></a:t>
            </a:r>
            <a:r>
              <a:rPr lang="en-US" dirty="0">
                <a:sym typeface="Symbol"/>
              </a:rPr>
              <a:t> </a:t>
            </a:r>
            <a:r>
              <a:rPr lang="en-US" dirty="0">
                <a:sym typeface="MT Extra"/>
              </a:rPr>
              <a:t> </a:t>
            </a:r>
            <a:r>
              <a:rPr lang="en-US" i="1" dirty="0">
                <a:sym typeface="Symbol"/>
              </a:rPr>
              <a:t></a:t>
            </a:r>
            <a:r>
              <a:rPr lang="en-US" dirty="0"/>
              <a:t> ) = </a:t>
            </a:r>
            <a:r>
              <a:rPr lang="en-US" i="1" dirty="0">
                <a:sym typeface="Symbol"/>
              </a:rPr>
              <a:t> </a:t>
            </a:r>
            <a:r>
              <a:rPr lang="en-US" dirty="0"/>
              <a:t>(</a:t>
            </a:r>
            <a:r>
              <a:rPr lang="en-US" i="1" dirty="0">
                <a:sym typeface="Symbol"/>
              </a:rPr>
              <a:t></a:t>
            </a:r>
            <a:r>
              <a:rPr lang="en-US" dirty="0"/>
              <a:t>) </a:t>
            </a:r>
            <a:r>
              <a:rPr lang="en-US" dirty="0">
                <a:sym typeface="MT Extra"/>
              </a:rPr>
              <a:t></a:t>
            </a:r>
            <a:r>
              <a:rPr lang="en-US" dirty="0"/>
              <a:t> </a:t>
            </a:r>
            <a:r>
              <a:rPr lang="en-US" i="1" dirty="0">
                <a:sym typeface="Symbol"/>
              </a:rPr>
              <a:t> </a:t>
            </a:r>
            <a:r>
              <a:rPr lang="en-US" dirty="0"/>
              <a:t>(</a:t>
            </a:r>
            <a:r>
              <a:rPr lang="en-US" i="1" dirty="0">
                <a:sym typeface="Symbol"/>
              </a:rPr>
              <a:t></a:t>
            </a:r>
            <a:r>
              <a:rPr lang="en-US" dirty="0"/>
              <a:t>), where </a:t>
            </a:r>
            <a:r>
              <a:rPr lang="en-US" dirty="0">
                <a:sym typeface="MT Extra"/>
              </a:rPr>
              <a:t></a:t>
            </a:r>
            <a:r>
              <a:rPr lang="en-US" dirty="0">
                <a:sym typeface="Symbol"/>
              </a:rPr>
              <a:t>{</a:t>
            </a:r>
            <a:r>
              <a:rPr lang="en-US" dirty="0"/>
              <a:t>·, +, </a:t>
            </a:r>
            <a:r>
              <a:rPr lang="en-US" dirty="0">
                <a:sym typeface="Symbol"/>
              </a:rPr>
              <a:t>}</a:t>
            </a:r>
            <a:r>
              <a:rPr lang="en-US" dirty="0"/>
              <a:t>,</a:t>
            </a:r>
          </a:p>
          <a:p>
            <a:r>
              <a:rPr lang="en-US" dirty="0"/>
              <a:t> </a:t>
            </a:r>
            <a:r>
              <a:rPr lang="en-US" i="1" dirty="0">
                <a:sym typeface="Symbol"/>
              </a:rPr>
              <a:t> </a:t>
            </a:r>
            <a:r>
              <a:rPr lang="en-US" dirty="0"/>
              <a:t>(</a:t>
            </a:r>
            <a:r>
              <a:rPr lang="en-US" dirty="0">
                <a:sym typeface="Symbol"/>
              </a:rPr>
              <a:t></a:t>
            </a:r>
            <a:r>
              <a:rPr lang="en-US" i="1" dirty="0">
                <a:sym typeface="Symbol"/>
              </a:rPr>
              <a:t></a:t>
            </a:r>
            <a:r>
              <a:rPr lang="en-US" dirty="0"/>
              <a:t>) = </a:t>
            </a:r>
            <a:r>
              <a:rPr lang="en-US" dirty="0">
                <a:sym typeface="Symbol"/>
              </a:rPr>
              <a:t>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i="1" dirty="0">
                <a:sym typeface="Symbol"/>
              </a:rPr>
              <a:t>  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</a:t>
            </a:r>
            <a:r>
              <a:rPr lang="en-US" dirty="0"/>
              <a:t>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US" sz="2400" b="1" dirty="0"/>
              <a:t>MV-algebras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501122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	An </a:t>
            </a:r>
            <a:r>
              <a:rPr lang="en-US" b="1" i="1" dirty="0">
                <a:solidFill>
                  <a:srgbClr val="FF0000"/>
                </a:solidFill>
              </a:rPr>
              <a:t>MV-algebra</a:t>
            </a:r>
            <a:r>
              <a:rPr lang="en-US" dirty="0"/>
              <a:t> is an algebra  </a:t>
            </a:r>
          </a:p>
          <a:p>
            <a:pPr algn="ctr">
              <a:buNone/>
            </a:pPr>
            <a:r>
              <a:rPr lang="en-US" dirty="0"/>
              <a:t>		A = (</a:t>
            </a:r>
            <a:r>
              <a:rPr lang="en-US" i="1" dirty="0"/>
              <a:t>A, </a:t>
            </a:r>
            <a:r>
              <a:rPr lang="ru-RU" dirty="0">
                <a:sym typeface="Symbol"/>
              </a:rPr>
              <a:t></a:t>
            </a:r>
            <a:r>
              <a:rPr lang="ru-RU" i="1" dirty="0"/>
              <a:t> </a:t>
            </a:r>
            <a:r>
              <a:rPr lang="en-US" dirty="0"/>
              <a:t>, </a:t>
            </a:r>
            <a:r>
              <a:rPr lang="ru-RU" dirty="0">
                <a:sym typeface="Symbol"/>
              </a:rPr>
              <a:t></a:t>
            </a:r>
            <a:r>
              <a:rPr lang="en-US" dirty="0"/>
              <a:t>, *, 0, 1)  </a:t>
            </a:r>
          </a:p>
          <a:p>
            <a:pPr>
              <a:buNone/>
            </a:pPr>
            <a:r>
              <a:rPr lang="en-US" dirty="0"/>
              <a:t>	where (</a:t>
            </a:r>
            <a:r>
              <a:rPr lang="en-US" i="1" dirty="0"/>
              <a:t>A, </a:t>
            </a:r>
            <a:r>
              <a:rPr lang="ru-RU" dirty="0">
                <a:sym typeface="Symbol"/>
              </a:rPr>
              <a:t></a:t>
            </a:r>
            <a:r>
              <a:rPr lang="ru-RU" i="1" dirty="0"/>
              <a:t> </a:t>
            </a:r>
            <a:r>
              <a:rPr lang="en-US" dirty="0"/>
              <a:t>, 0) is an </a:t>
            </a:r>
            <a:r>
              <a:rPr lang="en-US" i="1" dirty="0" err="1"/>
              <a:t>abelian</a:t>
            </a:r>
            <a:r>
              <a:rPr lang="en-US" i="1" dirty="0"/>
              <a:t> </a:t>
            </a:r>
            <a:r>
              <a:rPr lang="en-US" i="1" dirty="0" err="1"/>
              <a:t>monoid</a:t>
            </a:r>
            <a:r>
              <a:rPr lang="en-US" dirty="0"/>
              <a:t>, and for all </a:t>
            </a:r>
            <a:r>
              <a:rPr lang="en-US" i="1" dirty="0" err="1"/>
              <a:t>x,y</a:t>
            </a:r>
            <a:r>
              <a:rPr lang="ru-RU" dirty="0">
                <a:sym typeface="Symbol"/>
              </a:rPr>
              <a:t></a:t>
            </a:r>
            <a:r>
              <a:rPr lang="en-US" i="1" dirty="0"/>
              <a:t>A</a:t>
            </a:r>
            <a:r>
              <a:rPr lang="en-US" dirty="0"/>
              <a:t>  the following identities hold:           	   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ru-RU" dirty="0">
                <a:sym typeface="Symbol"/>
              </a:rPr>
              <a:t></a:t>
            </a:r>
            <a:r>
              <a:rPr lang="en-US" dirty="0"/>
              <a:t> 1 = 1,  </a:t>
            </a:r>
            <a:r>
              <a:rPr lang="en-US" i="1" dirty="0"/>
              <a:t>x</a:t>
            </a:r>
            <a:r>
              <a:rPr lang="en-US" dirty="0"/>
              <a:t>** = </a:t>
            </a:r>
            <a:r>
              <a:rPr lang="en-US" i="1" dirty="0"/>
              <a:t>x, </a:t>
            </a:r>
          </a:p>
          <a:p>
            <a:pPr>
              <a:buNone/>
            </a:pPr>
            <a:r>
              <a:rPr lang="en-US" dirty="0"/>
              <a:t>	(</a:t>
            </a:r>
            <a:r>
              <a:rPr lang="en-US" i="1" dirty="0"/>
              <a:t>x*</a:t>
            </a:r>
            <a:r>
              <a:rPr lang="en-US" dirty="0"/>
              <a:t> </a:t>
            </a:r>
            <a:r>
              <a:rPr lang="ru-RU" dirty="0">
                <a:sym typeface="Symbol"/>
              </a:rPr>
              <a:t></a:t>
            </a:r>
            <a:r>
              <a:rPr lang="ru-RU" dirty="0"/>
              <a:t> </a:t>
            </a:r>
            <a:r>
              <a:rPr lang="en-US" i="1" dirty="0"/>
              <a:t>y</a:t>
            </a:r>
            <a:r>
              <a:rPr lang="en-US" dirty="0"/>
              <a:t>)* </a:t>
            </a:r>
            <a:r>
              <a:rPr lang="ru-RU" dirty="0">
                <a:sym typeface="Symbol"/>
              </a:rPr>
              <a:t></a:t>
            </a:r>
            <a:r>
              <a:rPr lang="ru-RU" dirty="0"/>
              <a:t> </a:t>
            </a:r>
            <a:r>
              <a:rPr lang="en-US" i="1" dirty="0"/>
              <a:t>y</a:t>
            </a:r>
            <a:r>
              <a:rPr lang="en-US" dirty="0"/>
              <a:t> = (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ru-RU" dirty="0">
                <a:sym typeface="Symbol"/>
              </a:rPr>
              <a:t></a:t>
            </a:r>
            <a:r>
              <a:rPr lang="ru-RU" dirty="0"/>
              <a:t> </a:t>
            </a:r>
            <a:r>
              <a:rPr lang="en-US" i="1" dirty="0"/>
              <a:t>y</a:t>
            </a:r>
            <a:r>
              <a:rPr lang="en-US" dirty="0"/>
              <a:t>*)* </a:t>
            </a:r>
            <a:r>
              <a:rPr lang="ru-RU" dirty="0">
                <a:sym typeface="Symbol"/>
              </a:rPr>
              <a:t></a:t>
            </a:r>
            <a:r>
              <a:rPr lang="ru-RU" dirty="0"/>
              <a:t> </a:t>
            </a:r>
            <a:r>
              <a:rPr lang="en-US" i="1" dirty="0"/>
              <a:t>x, </a:t>
            </a:r>
          </a:p>
          <a:p>
            <a:pPr>
              <a:buNone/>
            </a:pPr>
            <a:r>
              <a:rPr lang="en-US" i="1" dirty="0"/>
              <a:t>	x </a:t>
            </a:r>
            <a:r>
              <a:rPr lang="ru-RU" dirty="0">
                <a:sym typeface="Symbol"/>
              </a:rPr>
              <a:t></a:t>
            </a:r>
            <a:r>
              <a:rPr lang="ru-RU" dirty="0"/>
              <a:t> </a:t>
            </a:r>
            <a:r>
              <a:rPr lang="en-US" i="1" dirty="0"/>
              <a:t>y</a:t>
            </a:r>
            <a:r>
              <a:rPr lang="en-US" dirty="0"/>
              <a:t>  = (</a:t>
            </a:r>
            <a:r>
              <a:rPr lang="en-US" i="1" dirty="0"/>
              <a:t>x</a:t>
            </a:r>
            <a:r>
              <a:rPr lang="en-US" dirty="0"/>
              <a:t>*</a:t>
            </a:r>
            <a:r>
              <a:rPr lang="en-US" i="1" dirty="0"/>
              <a:t> </a:t>
            </a:r>
            <a:r>
              <a:rPr lang="ru-RU" dirty="0">
                <a:sym typeface="Symbol"/>
              </a:rPr>
              <a:t></a:t>
            </a:r>
            <a:r>
              <a:rPr lang="ru-RU" dirty="0"/>
              <a:t> </a:t>
            </a:r>
            <a:r>
              <a:rPr lang="en-US" i="1" dirty="0"/>
              <a:t>y</a:t>
            </a:r>
            <a:r>
              <a:rPr lang="en-US" dirty="0"/>
              <a:t>*)*.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MV -algebras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		It is well known that the </a:t>
            </a:r>
            <a:r>
              <a:rPr lang="en-US" i="1" dirty="0"/>
              <a:t>MV</a:t>
            </a:r>
            <a:r>
              <a:rPr lang="en-US" dirty="0"/>
              <a:t>-algebra                       S = ([0, 1],</a:t>
            </a:r>
            <a:r>
              <a:rPr lang="en-US" dirty="0">
                <a:sym typeface="Symbol"/>
              </a:rPr>
              <a:t> </a:t>
            </a:r>
            <a:r>
              <a:rPr lang="en-US" dirty="0"/>
              <a:t>, </a:t>
            </a:r>
            <a:r>
              <a:rPr lang="en-US" dirty="0">
                <a:sym typeface="Symbol"/>
              </a:rPr>
              <a:t></a:t>
            </a:r>
            <a:r>
              <a:rPr lang="en-US" dirty="0"/>
              <a:t>, *</a:t>
            </a:r>
            <a:r>
              <a:rPr lang="en-US" i="1" dirty="0"/>
              <a:t>, </a:t>
            </a:r>
            <a:r>
              <a:rPr lang="en-US" dirty="0"/>
              <a:t> 0,  1), where </a:t>
            </a:r>
            <a:r>
              <a:rPr lang="en-US" i="1" dirty="0"/>
              <a:t>x</a:t>
            </a:r>
            <a:r>
              <a:rPr lang="en-US" dirty="0">
                <a:sym typeface="Symbol"/>
              </a:rPr>
              <a:t>  </a:t>
            </a:r>
            <a:r>
              <a:rPr lang="en-US" i="1" dirty="0"/>
              <a:t>y</a:t>
            </a:r>
            <a:r>
              <a:rPr lang="en-US" dirty="0"/>
              <a:t> = min(1, </a:t>
            </a:r>
            <a:r>
              <a:rPr lang="en-US" dirty="0" err="1"/>
              <a:t>x+y</a:t>
            </a:r>
            <a:r>
              <a:rPr lang="en-US" dirty="0"/>
              <a:t>), </a:t>
            </a:r>
            <a:r>
              <a:rPr lang="en-US" i="1" dirty="0"/>
              <a:t>x</a:t>
            </a:r>
            <a:r>
              <a:rPr lang="en-US" dirty="0">
                <a:sym typeface="Symbol"/>
              </a:rPr>
              <a:t>  </a:t>
            </a:r>
            <a:r>
              <a:rPr lang="en-US" i="1" dirty="0"/>
              <a:t>y</a:t>
            </a:r>
            <a:r>
              <a:rPr lang="en-US" dirty="0"/>
              <a:t> = max(0, </a:t>
            </a:r>
            <a:r>
              <a:rPr lang="en-US" dirty="0" err="1"/>
              <a:t>x+y</a:t>
            </a:r>
            <a:r>
              <a:rPr lang="en-US" dirty="0"/>
              <a:t> -1), x* = 1-x,  generates the variety </a:t>
            </a:r>
            <a:r>
              <a:rPr lang="en-US" b="1" dirty="0"/>
              <a:t>MV </a:t>
            </a:r>
            <a:r>
              <a:rPr lang="en-US" dirty="0"/>
              <a:t>of all </a:t>
            </a:r>
            <a:r>
              <a:rPr lang="en-US" i="1" dirty="0"/>
              <a:t>MV</a:t>
            </a:r>
            <a:r>
              <a:rPr lang="en-US" dirty="0"/>
              <a:t>-algebras.</a:t>
            </a:r>
          </a:p>
          <a:p>
            <a:pPr>
              <a:buNone/>
            </a:pPr>
            <a:r>
              <a:rPr lang="en-US" dirty="0"/>
              <a:t>		Let Q denote the set of rational numbers, for (0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)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 </a:t>
            </a:r>
            <a:r>
              <a:rPr lang="en-US" dirty="0"/>
              <a:t> we set  </a:t>
            </a:r>
            <a:r>
              <a:rPr lang="en-US" i="1" dirty="0" err="1"/>
              <a:t>S</a:t>
            </a:r>
            <a:r>
              <a:rPr lang="en-US" i="1" baseline="-25000" dirty="0" err="1"/>
              <a:t>n</a:t>
            </a:r>
            <a:r>
              <a:rPr lang="en-US" dirty="0"/>
              <a:t> =(</a:t>
            </a:r>
            <a:r>
              <a:rPr lang="en-US" i="1" dirty="0" err="1"/>
              <a:t>S</a:t>
            </a:r>
            <a:r>
              <a:rPr lang="en-US" i="1" baseline="-25000" dirty="0" err="1"/>
              <a:t>n</a:t>
            </a:r>
            <a:r>
              <a:rPr lang="en-US" dirty="0"/>
              <a:t>, </a:t>
            </a:r>
            <a:r>
              <a:rPr lang="en-US" dirty="0">
                <a:sym typeface="Symbol"/>
              </a:rPr>
              <a:t></a:t>
            </a:r>
            <a:r>
              <a:rPr lang="en-US" dirty="0"/>
              <a:t>, </a:t>
            </a:r>
            <a:r>
              <a:rPr lang="en-US" dirty="0">
                <a:sym typeface="Symbol"/>
              </a:rPr>
              <a:t></a:t>
            </a:r>
            <a:r>
              <a:rPr lang="en-US" dirty="0"/>
              <a:t>, </a:t>
            </a:r>
            <a:r>
              <a:rPr lang="en-US" i="1" dirty="0"/>
              <a:t>*, </a:t>
            </a:r>
            <a:r>
              <a:rPr lang="en-US" dirty="0"/>
              <a:t> 0,  1),  </a:t>
            </a:r>
          </a:p>
          <a:p>
            <a:pPr>
              <a:buNone/>
            </a:pPr>
            <a:r>
              <a:rPr lang="en-US" dirty="0"/>
              <a:t>	where </a:t>
            </a:r>
            <a:r>
              <a:rPr lang="en-US" i="1" dirty="0" err="1"/>
              <a:t>S</a:t>
            </a:r>
            <a:r>
              <a:rPr lang="en-US" i="1" baseline="-25000" dirty="0" err="1"/>
              <a:t>n</a:t>
            </a:r>
            <a:r>
              <a:rPr lang="en-US" dirty="0"/>
              <a:t> = {0, 1/</a:t>
            </a:r>
            <a:r>
              <a:rPr lang="en-US" i="1" dirty="0"/>
              <a:t>n</a:t>
            </a:r>
            <a:r>
              <a:rPr lang="en-US" dirty="0"/>
              <a:t>-1, … , </a:t>
            </a:r>
            <a:r>
              <a:rPr lang="en-US" i="1" dirty="0"/>
              <a:t>n</a:t>
            </a:r>
            <a:r>
              <a:rPr lang="en-US" dirty="0"/>
              <a:t>-2/</a:t>
            </a:r>
            <a:r>
              <a:rPr lang="en-US" i="1" dirty="0"/>
              <a:t>n</a:t>
            </a:r>
            <a:r>
              <a:rPr lang="en-US" dirty="0"/>
              <a:t>-1, 1} is also </a:t>
            </a:r>
            <a:r>
              <a:rPr lang="en-US" i="1" dirty="0"/>
              <a:t>MV</a:t>
            </a:r>
            <a:r>
              <a:rPr lang="en-US" dirty="0"/>
              <a:t>-algebra.</a:t>
            </a:r>
            <a:endParaRPr lang="en-US" baseline="-25000" dirty="0"/>
          </a:p>
          <a:p>
            <a:endParaRPr lang="en-US" i="1" dirty="0"/>
          </a:p>
          <a:p>
            <a:endParaRPr lang="en-U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9283</TotalTime>
  <Words>739</Words>
  <Application>Microsoft Office PowerPoint</Application>
  <PresentationFormat>On-screen Show (4:3)</PresentationFormat>
  <Paragraphs>149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AcadNusx</vt:lpstr>
      <vt:lpstr>Arbat-Bold</vt:lpstr>
      <vt:lpstr>Arial</vt:lpstr>
      <vt:lpstr>Calibri</vt:lpstr>
      <vt:lpstr>MT Extra</vt:lpstr>
      <vt:lpstr>Symbol</vt:lpstr>
      <vt:lpstr>Times New Roman</vt:lpstr>
      <vt:lpstr>Office Theme</vt:lpstr>
      <vt:lpstr>ი. ჯავახიშვილის თბილისის სახელმწიფო უნივერსიტეტი ზუსტი და საბუნებისმეტყველო მეცნიერებათა ფაკულტეტი   ინტერდისციპლინური (მათემატიკა, კომპიუტერული მეცნიერებები) ქვემიმართულება: მათემატიკური ლოგიკა და დისკრეტული სტრუქტურები </vt:lpstr>
      <vt:lpstr>Ivane Javakhishvili Tbilisi State University</vt:lpstr>
      <vt:lpstr>ABSTRACT </vt:lpstr>
      <vt:lpstr>აბსტრაქტი</vt:lpstr>
      <vt:lpstr>Monadic MV-algebras</vt:lpstr>
      <vt:lpstr>Monadic MV-algebras</vt:lpstr>
      <vt:lpstr>Monadic Logic</vt:lpstr>
      <vt:lpstr>MV-algebras</vt:lpstr>
      <vt:lpstr>MV -algebras</vt:lpstr>
      <vt:lpstr>Perfect MV-algebras</vt:lpstr>
      <vt:lpstr>Perfect MV-algebras</vt:lpstr>
      <vt:lpstr>Logic ŁP</vt:lpstr>
      <vt:lpstr>Logic ŁP</vt:lpstr>
      <vt:lpstr>Monadic MV-algebras</vt:lpstr>
      <vt:lpstr>Łukasiewicz logic</vt:lpstr>
      <vt:lpstr>Łukasiewicz logic</vt:lpstr>
      <vt:lpstr>Logic ŁP</vt:lpstr>
      <vt:lpstr>Monadic Łukasiewicz Logic MŁ</vt:lpstr>
      <vt:lpstr>Monadic Łukasiewicz Logic MŁ</vt:lpstr>
      <vt:lpstr>Logic EŁP</vt:lpstr>
      <vt:lpstr>Logic EŁP</vt:lpstr>
      <vt:lpstr>Decidability of EŁP </vt:lpstr>
      <vt:lpstr>Decidability of EŁP </vt:lpstr>
      <vt:lpstr>Decidability of EŁP </vt:lpstr>
      <vt:lpstr>Decidability of EŁP </vt:lpstr>
      <vt:lpstr>Decidability of EŁP </vt:lpstr>
      <vt:lpstr>Decidability of EŁP </vt:lpstr>
      <vt:lpstr>Decidability of EŁP </vt:lpstr>
      <vt:lpstr>Decidability of EŁP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on Admissible Rules and Unification  May 26-28, 2011</dc:title>
  <dc:creator>Revaz Grigolia</dc:creator>
  <cp:lastModifiedBy>Rezo</cp:lastModifiedBy>
  <cp:revision>646</cp:revision>
  <dcterms:created xsi:type="dcterms:W3CDTF">2011-04-23T11:41:07Z</dcterms:created>
  <dcterms:modified xsi:type="dcterms:W3CDTF">2018-01-19T17:28:27Z</dcterms:modified>
</cp:coreProperties>
</file>