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9382B3-AA95-4335-BEBC-4C7113C9D611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6B0058-5D0B-400D-A70C-37B44C22B9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ieeexplore.ieee.org/xpl/articleDetails.jsp?arnumber%3D8031369%26source%3Dauthoralert&amp;sa=D&amp;sntz=1&amp;usg=AFQjCNF0XpXik5wSaoFrQ8dm4439OGhEIQ" TargetMode="External"/><Relationship Id="rId2" Type="http://schemas.openxmlformats.org/officeDocument/2006/relationships/hyperlink" Target="http://ieeexplore.ieee.org/search/searchresult.jsp?searchWithin=%22Authors%22:.QT.Zurab%20Kushitashvili.QT.&amp;newsearch=tru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152728" cy="167984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i="1" dirty="0">
                <a:solidFill>
                  <a:srgbClr val="00B050"/>
                </a:solidFill>
              </a:rPr>
              <a:t>თბილისის სახელმწიფო უნივერსიტეტის ზუსტ და საბუნებისმეტყველო მეცნიერებათა ფაკულტეტის </a:t>
            </a:r>
            <a:r>
              <a:rPr lang="ka-GE" sz="2800" b="1" i="1" dirty="0">
                <a:solidFill>
                  <a:srgbClr val="FF0000"/>
                </a:solidFill>
              </a:rPr>
              <a:t>ფიზიკის მიმართულება </a:t>
            </a:r>
            <a:r>
              <a:rPr lang="en-US" sz="2800" b="1" i="1" dirty="0">
                <a:solidFill>
                  <a:srgbClr val="00B050"/>
                </a:solidFill>
              </a:rPr>
              <a:t/>
            </a:r>
            <a:br>
              <a:rPr lang="en-US" sz="2800" b="1" i="1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9348" y="22048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B0F0"/>
                </a:solidFill>
              </a:rPr>
              <a:t>კონდენსირებული გარემოს </a:t>
            </a:r>
            <a:r>
              <a:rPr lang="ka-GE" sz="2000" b="1" dirty="0" smtClean="0">
                <a:solidFill>
                  <a:srgbClr val="00B0F0"/>
                </a:solidFill>
              </a:rPr>
              <a:t>ფიზიკა</a:t>
            </a:r>
            <a:r>
              <a:rPr lang="en-US" sz="2000" b="1" dirty="0" smtClean="0">
                <a:solidFill>
                  <a:srgbClr val="00B0F0"/>
                </a:solidFill>
              </a:rPr>
              <a:t>  </a:t>
            </a:r>
            <a:r>
              <a:rPr lang="ka-GE" sz="2000" b="1" dirty="0" smtClean="0">
                <a:solidFill>
                  <a:srgbClr val="00B0F0"/>
                </a:solidFill>
              </a:rPr>
              <a:t>(მიკრო </a:t>
            </a:r>
            <a:r>
              <a:rPr lang="ka-GE" sz="2000" b="1" dirty="0">
                <a:solidFill>
                  <a:srgbClr val="00B0F0"/>
                </a:solidFill>
              </a:rPr>
              <a:t>და ნანოელექტრონიკა)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0479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i="1" dirty="0" smtClean="0">
                <a:solidFill>
                  <a:srgbClr val="C00000"/>
                </a:solidFill>
              </a:rPr>
              <a:t>მეექვსე </a:t>
            </a:r>
            <a:r>
              <a:rPr lang="ka-GE" b="1" i="1" dirty="0">
                <a:solidFill>
                  <a:srgbClr val="C00000"/>
                </a:solidFill>
              </a:rPr>
              <a:t>საფაკულტეტო კონფერენცია ზუსტ და საბუნებისმეტყველო </a:t>
            </a:r>
            <a:r>
              <a:rPr lang="ka-GE" b="1" i="1" dirty="0" smtClean="0">
                <a:solidFill>
                  <a:srgbClr val="C00000"/>
                </a:solidFill>
              </a:rPr>
              <a:t>მეცნიერებებში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ka-GE" dirty="0" smtClean="0"/>
              <a:t>თბილისი</a:t>
            </a:r>
            <a:r>
              <a:rPr lang="en-US" dirty="0" smtClean="0"/>
              <a:t> </a:t>
            </a:r>
            <a:r>
              <a:rPr lang="ka-GE" dirty="0" smtClean="0"/>
              <a:t> </a:t>
            </a:r>
            <a:r>
              <a:rPr lang="en-US" dirty="0" smtClean="0"/>
              <a:t>2018</a:t>
            </a:r>
            <a:endParaRPr lang="ru-RU" dirty="0"/>
          </a:p>
        </p:txBody>
      </p:sp>
      <p:pic>
        <p:nvPicPr>
          <p:cNvPr id="7" name="Picture 3" descr="tsu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9504"/>
            <a:ext cx="1368152" cy="13534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3691"/>
            <a:ext cx="1152128" cy="11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70892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>
                <a:solidFill>
                  <a:srgbClr val="7030A0"/>
                </a:solidFill>
              </a:rPr>
              <a:t>მიკრო – ნანო </a:t>
            </a:r>
            <a:r>
              <a:rPr lang="ka-GE" sz="2400" b="1" i="1" dirty="0" smtClean="0">
                <a:solidFill>
                  <a:srgbClr val="7030A0"/>
                </a:solidFill>
              </a:rPr>
              <a:t> ელემენტების </a:t>
            </a:r>
            <a:r>
              <a:rPr lang="ka-GE" sz="2400" b="1" i="1" dirty="0">
                <a:solidFill>
                  <a:srgbClr val="7030A0"/>
                </a:solidFill>
              </a:rPr>
              <a:t>და მასალების მიღება და კვლევა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7644" y="3645024"/>
            <a:ext cx="6480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i="1" dirty="0" smtClean="0">
                <a:solidFill>
                  <a:srgbClr val="FF0000"/>
                </a:solidFill>
              </a:rPr>
              <a:t>მომხსენებელი</a:t>
            </a:r>
            <a:r>
              <a:rPr lang="en-US" sz="2000" b="1" i="1" dirty="0" smtClean="0">
                <a:solidFill>
                  <a:srgbClr val="FF0000"/>
                </a:solidFill>
              </a:rPr>
              <a:t>:</a:t>
            </a:r>
            <a:r>
              <a:rPr lang="ka-GE" sz="2000" b="1" i="1" dirty="0" smtClean="0">
                <a:solidFill>
                  <a:srgbClr val="FF0000"/>
                </a:solidFill>
              </a:rPr>
              <a:t> </a:t>
            </a:r>
            <a:r>
              <a:rPr lang="ka-GE" sz="2000" b="1" i="1" dirty="0">
                <a:solidFill>
                  <a:srgbClr val="FF0000"/>
                </a:solidFill>
              </a:rPr>
              <a:t>ასოც. პროფ. ამირან ბიბილაშვილი</a:t>
            </a:r>
            <a:r>
              <a:rPr lang="en-US" sz="2000" b="1" i="1" dirty="0">
                <a:solidFill>
                  <a:srgbClr val="FF0000"/>
                </a:solidFill>
              </a:rPr>
              <a:t/>
            </a:r>
            <a:br>
              <a:rPr lang="en-US" sz="2000" b="1" i="1" dirty="0">
                <a:solidFill>
                  <a:srgbClr val="FF0000"/>
                </a:solidFill>
              </a:rPr>
            </a:b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387835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00B050"/>
                </a:solidFill>
              </a:rPr>
              <a:t>თანაავტორები: ზ. ჯიბუტი და ზ. ყუშიტაშვილი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161" y="3948449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B0F0"/>
                </a:solidFill>
              </a:rPr>
              <a:t>1)დამუშავდა ლეგირების ტექნოლოგია ნიტრიდის ზრდის პროცესში ულტრაიისფერი სინათლის თანხლებით,  </a:t>
            </a:r>
            <a:r>
              <a:rPr lang="ka-GE" b="1" dirty="0">
                <a:solidFill>
                  <a:srgbClr val="7030A0"/>
                </a:solidFill>
              </a:rPr>
              <a:t>რაც </a:t>
            </a:r>
            <a:r>
              <a:rPr lang="ka-GE" b="1" dirty="0">
                <a:solidFill>
                  <a:srgbClr val="FF0000"/>
                </a:solidFill>
              </a:rPr>
              <a:t>ინოვაციურია</a:t>
            </a:r>
            <a:r>
              <a:rPr lang="ka-GE" b="1" dirty="0"/>
              <a:t> </a:t>
            </a:r>
            <a:r>
              <a:rPr lang="ka-GE" b="1" dirty="0">
                <a:solidFill>
                  <a:srgbClr val="7030A0"/>
                </a:solidFill>
              </a:rPr>
              <a:t>და ლიტერატურაში არ გვხვდება;</a:t>
            </a:r>
          </a:p>
          <a:p>
            <a:r>
              <a:rPr lang="ka-GE" b="1" dirty="0">
                <a:solidFill>
                  <a:srgbClr val="00B050"/>
                </a:solidFill>
              </a:rPr>
              <a:t>2) შემდგომი იმპულსურ–ფოტონური დამუშავება აუმჯობესებს ლეგირების ხარისხს;</a:t>
            </a:r>
          </a:p>
          <a:p>
            <a:r>
              <a:rPr lang="ka-GE" b="1" dirty="0"/>
              <a:t>3)</a:t>
            </a:r>
            <a:r>
              <a:rPr lang="ka-GE" b="1" dirty="0">
                <a:solidFill>
                  <a:srgbClr val="00B050"/>
                </a:solidFill>
              </a:rPr>
              <a:t> </a:t>
            </a:r>
            <a:r>
              <a:rPr lang="ka-GE" b="1" dirty="0"/>
              <a:t>გალიუმის ნიტრიდის რკინით ან სპილენძით ლეგირება იძლევა p–ტიპის გამტარებლობას. </a:t>
            </a:r>
          </a:p>
          <a:p>
            <a:pPr algn="ctr"/>
            <a:r>
              <a:rPr lang="ka-GE" b="1" dirty="0">
                <a:solidFill>
                  <a:srgbClr val="FF0000"/>
                </a:solidFill>
              </a:rPr>
              <a:t>შესაძლებელია</a:t>
            </a:r>
            <a:r>
              <a:rPr lang="ka-GE" dirty="0"/>
              <a:t> </a:t>
            </a:r>
            <a:r>
              <a:rPr lang="ka-GE" b="1" dirty="0"/>
              <a:t>მათზე </a:t>
            </a:r>
            <a:r>
              <a:rPr lang="en-US" b="1" dirty="0"/>
              <a:t>p-n </a:t>
            </a:r>
            <a:r>
              <a:rPr lang="ka-GE" b="1" dirty="0"/>
              <a:t>გადასვლების, დიოდების და ტრანზისტორების მიღება.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7259" y="361366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დასკვნა: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39077"/>
              </p:ext>
            </p:extLst>
          </p:nvPr>
        </p:nvGraphicFramePr>
        <p:xfrm>
          <a:off x="755576" y="620688"/>
          <a:ext cx="2952328" cy="300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Точечный рисунок" r:id="rId3" imgW="5380952" imgH="5533333" progId="PBrush">
                  <p:embed/>
                </p:oleObj>
              </mc:Choice>
              <mc:Fallback>
                <p:oleObj name="Точечный рисунок" r:id="rId3" imgW="5380952" imgH="5533333" progId="PBrush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2952328" cy="300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912" y="1604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/>
              <a:t>რენტგენო-დიფრაქციული მრუდი </a:t>
            </a:r>
          </a:p>
          <a:p>
            <a:r>
              <a:rPr lang="ka-GE" b="1" dirty="0"/>
              <a:t>GaN-ის სპილენძით ლეგირების შემდეგ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433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b="1" i="1" dirty="0">
                <a:solidFill>
                  <a:srgbClr val="C00000"/>
                </a:solidFill>
              </a:rPr>
              <a:t>2017 წელს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ka-GE" sz="2800" b="1" i="1" dirty="0">
                <a:solidFill>
                  <a:srgbClr val="C00000"/>
                </a:solidFill>
              </a:rPr>
              <a:t>პუბლიკაციები და კონფერენციაში მონაწილეობა</a:t>
            </a:r>
            <a:r>
              <a:rPr lang="ka-GE" sz="2800" i="1" dirty="0" smtClean="0"/>
              <a:t>: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ka-GE" b="1" i="1" dirty="0" smtClean="0">
                <a:solidFill>
                  <a:srgbClr val="C00000"/>
                </a:solidFill>
              </a:rPr>
              <a:t>პუბლიკაციები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508" y="145052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1)</a:t>
            </a:r>
            <a:r>
              <a:rPr lang="en-US" sz="1600" dirty="0" err="1" smtClean="0">
                <a:solidFill>
                  <a:srgbClr val="00B050"/>
                </a:solidFill>
              </a:rPr>
              <a:t>Z.Kushitashili</a:t>
            </a:r>
            <a:r>
              <a:rPr lang="ru-RU" sz="1600" dirty="0" smtClean="0">
                <a:solidFill>
                  <a:srgbClr val="00B050"/>
                </a:solidFill>
              </a:rPr>
              <a:t>, A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r>
              <a:rPr lang="ru-RU" sz="1600" dirty="0" err="1" smtClean="0">
                <a:solidFill>
                  <a:srgbClr val="00B050"/>
                </a:solidFill>
              </a:rPr>
              <a:t>Bibilashvili</a:t>
            </a:r>
            <a:r>
              <a:rPr lang="ru-RU" sz="1600" dirty="0" smtClean="0">
                <a:solidFill>
                  <a:srgbClr val="00B050"/>
                </a:solidFill>
              </a:rPr>
              <a:t>,</a:t>
            </a:r>
            <a:r>
              <a:rPr lang="ru-RU" sz="1600" dirty="0" smtClean="0">
                <a:solidFill>
                  <a:srgbClr val="00B050"/>
                </a:solidFill>
                <a:hlinkClick r:id="rId2"/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N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 err="1" smtClean="0">
                <a:solidFill>
                  <a:srgbClr val="00B050"/>
                </a:solidFill>
              </a:rPr>
              <a:t>Biyikl</a:t>
            </a:r>
            <a:r>
              <a:rPr lang="en-US" sz="1600" u="sng" dirty="0" smtClean="0">
                <a:hlinkClick r:id="rId3"/>
              </a:rPr>
              <a:t>“</a:t>
            </a:r>
            <a:r>
              <a:rPr lang="ru-RU" sz="1600" u="sng" dirty="0" err="1" smtClean="0">
                <a:hlinkClick r:id="rId3"/>
              </a:rPr>
              <a:t>Properties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of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Hafnium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Oxide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Received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by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Ultra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Violet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Stimulated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Plasma</a:t>
            </a:r>
            <a:r>
              <a:rPr lang="ru-RU" sz="1600" u="sng" dirty="0" smtClean="0">
                <a:hlinkClick r:id="rId3"/>
              </a:rPr>
              <a:t> </a:t>
            </a:r>
            <a:r>
              <a:rPr lang="ru-RU" sz="1600" u="sng" dirty="0" err="1" smtClean="0">
                <a:hlinkClick r:id="rId3"/>
              </a:rPr>
              <a:t>Anodization</a:t>
            </a:r>
            <a:r>
              <a:rPr lang="en-US" sz="1600" u="sng" dirty="0" smtClean="0"/>
              <a:t>” </a:t>
            </a:r>
            <a:r>
              <a:rPr lang="en-US" sz="1600" dirty="0" smtClean="0">
                <a:solidFill>
                  <a:srgbClr val="FF0000"/>
                </a:solidFill>
              </a:rPr>
              <a:t>IEEE Transactions on Device and Materials Reliability, </a:t>
            </a:r>
            <a:r>
              <a:rPr lang="en-US" sz="1600" dirty="0" err="1" smtClean="0">
                <a:solidFill>
                  <a:srgbClr val="FF0000"/>
                </a:solidFill>
              </a:rPr>
              <a:t>2017,v.17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Issue:4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pp.667</a:t>
            </a:r>
            <a:r>
              <a:rPr lang="en-US" sz="1600" dirty="0" smtClean="0">
                <a:solidFill>
                  <a:srgbClr val="FF0000"/>
                </a:solidFill>
              </a:rPr>
              <a:t>-671;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45" y="278092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sz="1600" b="1" dirty="0" smtClean="0">
                <a:solidFill>
                  <a:srgbClr val="00B050"/>
                </a:solidFill>
              </a:rPr>
              <a:t>1) A.Bibilashvili</a:t>
            </a:r>
            <a:r>
              <a:rPr lang="af-ZA" sz="1600" b="1" dirty="0">
                <a:solidFill>
                  <a:srgbClr val="00B050"/>
                </a:solidFill>
              </a:rPr>
              <a:t>, N.Dolidze, Z.Jibuti, Z.Kushitashvili, R.Melkadze, T.Khelashvili, </a:t>
            </a:r>
            <a:r>
              <a:rPr lang="af-ZA" sz="1600" b="1" dirty="0" smtClean="0">
                <a:solidFill>
                  <a:srgbClr val="00B050"/>
                </a:solidFill>
              </a:rPr>
              <a:t>G.Skhiladze,R.Guliaev </a:t>
            </a:r>
            <a:r>
              <a:rPr lang="af-ZA" sz="1600" b="1" dirty="0" smtClean="0">
                <a:solidFill>
                  <a:srgbClr val="C00000"/>
                </a:solidFill>
              </a:rPr>
              <a:t>„</a:t>
            </a:r>
            <a:r>
              <a:rPr lang="en-US" sz="1600" b="1" dirty="0" smtClean="0">
                <a:solidFill>
                  <a:srgbClr val="C00000"/>
                </a:solidFill>
              </a:rPr>
              <a:t>low </a:t>
            </a:r>
            <a:r>
              <a:rPr lang="en-US" sz="1600" b="1" dirty="0">
                <a:solidFill>
                  <a:srgbClr val="C00000"/>
                </a:solidFill>
              </a:rPr>
              <a:t>Temperature Technology </a:t>
            </a:r>
            <a:r>
              <a:rPr lang="en-US" sz="1600" b="1" dirty="0" smtClean="0">
                <a:solidFill>
                  <a:srgbClr val="C00000"/>
                </a:solidFill>
              </a:rPr>
              <a:t>of </a:t>
            </a:r>
            <a:r>
              <a:rPr lang="en-US" sz="1600" b="1" dirty="0" err="1" smtClean="0">
                <a:solidFill>
                  <a:srgbClr val="C00000"/>
                </a:solidFill>
              </a:rPr>
              <a:t>GaN</a:t>
            </a:r>
            <a:r>
              <a:rPr lang="en-US" sz="1600" dirty="0" smtClean="0">
                <a:solidFill>
                  <a:srgbClr val="C00000"/>
                </a:solidFill>
              </a:rPr>
              <a:t>”, </a:t>
            </a:r>
            <a:r>
              <a:rPr lang="ka-GE" sz="1600" b="1" dirty="0">
                <a:solidFill>
                  <a:srgbClr val="FF0000"/>
                </a:solidFill>
              </a:rPr>
              <a:t>Gettering and Defect Engine–ering In Semiconductor Techno–logy XVII</a:t>
            </a:r>
            <a:r>
              <a:rPr lang="ka-GE" sz="1600" b="1" baseline="30000" dirty="0">
                <a:solidFill>
                  <a:srgbClr val="FF0000"/>
                </a:solidFill>
              </a:rPr>
              <a:t>th</a:t>
            </a:r>
            <a:r>
              <a:rPr lang="ka-GE" sz="1600" b="1" dirty="0">
                <a:solidFill>
                  <a:srgbClr val="FF0000"/>
                </a:solidFill>
              </a:rPr>
              <a:t>International Biannuai Meeting Lopota, Georgia, October 0</a:t>
            </a:r>
            <a:r>
              <a:rPr lang="en-US" sz="1600" b="1" dirty="0">
                <a:solidFill>
                  <a:srgbClr val="FF0000"/>
                </a:solidFill>
              </a:rPr>
              <a:t>1</a:t>
            </a:r>
            <a:r>
              <a:rPr lang="ka-GE" sz="1600" b="1" dirty="0">
                <a:solidFill>
                  <a:srgbClr val="FF0000"/>
                </a:solidFill>
              </a:rPr>
              <a:t>-06</a:t>
            </a:r>
            <a:r>
              <a:rPr lang="en-US" sz="1600" b="1" dirty="0">
                <a:solidFill>
                  <a:srgbClr val="FF0000"/>
                </a:solidFill>
              </a:rPr>
              <a:t>; </a:t>
            </a:r>
            <a:r>
              <a:rPr lang="en-US" sz="1600" b="1" dirty="0" err="1" smtClean="0">
                <a:solidFill>
                  <a:srgbClr val="FF0000"/>
                </a:solidFill>
              </a:rPr>
              <a:t>p.89</a:t>
            </a:r>
            <a:r>
              <a:rPr lang="en-US" sz="1600" b="1" dirty="0" smtClean="0">
                <a:solidFill>
                  <a:srgbClr val="FF0000"/>
                </a:solidFill>
              </a:rPr>
              <a:t>;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361299"/>
            <a:ext cx="2748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>
                <a:solidFill>
                  <a:srgbClr val="0070C0"/>
                </a:solidFill>
              </a:rPr>
              <a:t>კონფერენციები: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2430" y="4437112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i="1" dirty="0">
                <a:solidFill>
                  <a:srgbClr val="7030A0"/>
                </a:solidFill>
              </a:rPr>
              <a:t>პატენტები: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4619" y="480644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1)</a:t>
            </a:r>
            <a:r>
              <a:rPr lang="ka-GE" sz="1600" b="1" dirty="0" smtClean="0">
                <a:solidFill>
                  <a:srgbClr val="00B050"/>
                </a:solidFill>
              </a:rPr>
              <a:t>ა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r>
              <a:rPr lang="ka-GE" sz="1600" b="1" dirty="0" smtClean="0">
                <a:solidFill>
                  <a:srgbClr val="00B050"/>
                </a:solidFill>
              </a:rPr>
              <a:t>ბიბილაშვილი,ნ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r>
              <a:rPr lang="ka-GE" sz="1600" b="1" dirty="0" smtClean="0">
                <a:solidFill>
                  <a:srgbClr val="00B050"/>
                </a:solidFill>
              </a:rPr>
              <a:t> დოლიძე</a:t>
            </a:r>
            <a:r>
              <a:rPr lang="ka-GE" sz="1600" dirty="0"/>
              <a:t> </a:t>
            </a:r>
            <a:r>
              <a:rPr lang="en-US" sz="1600" dirty="0" smtClean="0"/>
              <a:t>“</a:t>
            </a:r>
            <a:r>
              <a:rPr lang="ka-GE" sz="1600" b="1" dirty="0" smtClean="0">
                <a:solidFill>
                  <a:srgbClr val="C00000"/>
                </a:solidFill>
              </a:rPr>
              <a:t>ნახევარგამტარ–დიელექტრიკის </a:t>
            </a:r>
            <a:r>
              <a:rPr lang="ka-GE" sz="1600" b="1" dirty="0">
                <a:solidFill>
                  <a:srgbClr val="C00000"/>
                </a:solidFill>
              </a:rPr>
              <a:t>გამყოფ </a:t>
            </a:r>
            <a:r>
              <a:rPr lang="ka-GE" sz="1600" b="1" dirty="0" smtClean="0">
                <a:solidFill>
                  <a:srgbClr val="C00000"/>
                </a:solidFill>
              </a:rPr>
              <a:t>საზღვ</a:t>
            </a:r>
            <a:r>
              <a:rPr lang="en-US" sz="1600" b="1" dirty="0" smtClean="0">
                <a:solidFill>
                  <a:srgbClr val="C00000"/>
                </a:solidFill>
              </a:rPr>
              <a:t>-</a:t>
            </a:r>
            <a:r>
              <a:rPr lang="ka-GE" sz="1600" b="1" dirty="0" smtClean="0">
                <a:solidFill>
                  <a:srgbClr val="C00000"/>
                </a:solidFill>
              </a:rPr>
              <a:t>არზე ენერგეტიკული </a:t>
            </a:r>
            <a:r>
              <a:rPr lang="ka-GE" sz="1600" b="1" dirty="0">
                <a:solidFill>
                  <a:srgbClr val="C00000"/>
                </a:solidFill>
              </a:rPr>
              <a:t>დონის </a:t>
            </a:r>
            <a:r>
              <a:rPr lang="ka-GE" sz="1600" b="1" dirty="0" smtClean="0">
                <a:solidFill>
                  <a:srgbClr val="C00000"/>
                </a:solidFill>
              </a:rPr>
              <a:t>განსაზღვრის ხერხი</a:t>
            </a:r>
            <a:r>
              <a:rPr lang="en-US" sz="1600" dirty="0" smtClean="0">
                <a:solidFill>
                  <a:srgbClr val="C00000"/>
                </a:solidFill>
              </a:rPr>
              <a:t>”,</a:t>
            </a:r>
            <a:r>
              <a:rPr lang="ka-GE" sz="1600" dirty="0"/>
              <a:t> </a:t>
            </a:r>
            <a:r>
              <a:rPr lang="ka-GE" sz="1600" b="1" dirty="0">
                <a:solidFill>
                  <a:srgbClr val="FF0000"/>
                </a:solidFill>
              </a:rPr>
              <a:t>პატენტი  P 6700; 2015–12–23; 2017 –08–15.  AP 201714017A, </a:t>
            </a:r>
            <a:r>
              <a:rPr lang="ka-GE" sz="1600" b="1" dirty="0" smtClean="0">
                <a:solidFill>
                  <a:srgbClr val="FF0000"/>
                </a:solidFill>
              </a:rPr>
              <a:t>H </a:t>
            </a:r>
            <a:r>
              <a:rPr lang="ka-GE" sz="1600" b="1" dirty="0">
                <a:solidFill>
                  <a:srgbClr val="FF0000"/>
                </a:solidFill>
              </a:rPr>
              <a:t>01,H 01 L21/66, G 01 R </a:t>
            </a:r>
            <a:r>
              <a:rPr lang="ka-GE" sz="1600" b="1" dirty="0" smtClean="0">
                <a:solidFill>
                  <a:srgbClr val="FF0000"/>
                </a:solidFill>
              </a:rPr>
              <a:t>31/66</a:t>
            </a:r>
            <a:r>
              <a:rPr lang="en-US" sz="16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2)</a:t>
            </a:r>
            <a:r>
              <a:rPr lang="ka-GE" sz="1600" b="1" dirty="0" smtClean="0">
                <a:solidFill>
                  <a:srgbClr val="00B050"/>
                </a:solidFill>
              </a:rPr>
              <a:t>ა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r>
              <a:rPr lang="ka-GE" sz="1600" b="1" dirty="0" smtClean="0">
                <a:solidFill>
                  <a:srgbClr val="00B050"/>
                </a:solidFill>
              </a:rPr>
              <a:t>ბიბილაშვილი,ზ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  <a:r>
              <a:rPr lang="ka-GE" sz="1600" b="1" dirty="0" smtClean="0">
                <a:solidFill>
                  <a:srgbClr val="00B050"/>
                </a:solidFill>
              </a:rPr>
              <a:t>ყუშიტაშვილი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“</a:t>
            </a:r>
            <a:r>
              <a:rPr lang="ka-GE" sz="1600" b="1" dirty="0" smtClean="0">
                <a:solidFill>
                  <a:srgbClr val="C00000"/>
                </a:solidFill>
              </a:rPr>
              <a:t>მეტალის ზედაპირზე </a:t>
            </a:r>
            <a:r>
              <a:rPr lang="ka-GE" sz="1600" b="1" dirty="0">
                <a:solidFill>
                  <a:srgbClr val="C00000"/>
                </a:solidFill>
              </a:rPr>
              <a:t>ოქსიდური ფირების მიღების  </a:t>
            </a:r>
            <a:r>
              <a:rPr lang="ka-GE" sz="1600" b="1" dirty="0" smtClean="0">
                <a:solidFill>
                  <a:srgbClr val="C00000"/>
                </a:solidFill>
              </a:rPr>
              <a:t>ხერხი</a:t>
            </a:r>
            <a:r>
              <a:rPr lang="en-US" sz="1600" b="1" dirty="0" smtClean="0">
                <a:solidFill>
                  <a:srgbClr val="C00000"/>
                </a:solidFill>
              </a:rPr>
              <a:t>”,</a:t>
            </a:r>
            <a:r>
              <a:rPr lang="ka-GE" sz="1600" i="1" u="sng" dirty="0"/>
              <a:t> </a:t>
            </a:r>
            <a:r>
              <a:rPr lang="ka-GE" sz="1600" b="1" i="1" u="sng" dirty="0">
                <a:solidFill>
                  <a:srgbClr val="FF0000"/>
                </a:solidFill>
              </a:rPr>
              <a:t>დადებ–ითი გადაწყვეტილ–ება;</a:t>
            </a:r>
            <a:r>
              <a:rPr lang="ka-GE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AP 014313; </a:t>
            </a:r>
            <a:r>
              <a:rPr lang="ka-GE" sz="1600" b="1" dirty="0" smtClean="0">
                <a:solidFill>
                  <a:srgbClr val="FF0000"/>
                </a:solidFill>
              </a:rPr>
              <a:t>პრი–ორიტეტი:2016–10–31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393" y="3748740"/>
            <a:ext cx="6614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2)</a:t>
            </a:r>
            <a:r>
              <a:rPr lang="en-US" sz="1600" b="1" dirty="0" err="1" smtClean="0">
                <a:solidFill>
                  <a:srgbClr val="00B050"/>
                </a:solidFill>
              </a:rPr>
              <a:t>L.Jibuti</a:t>
            </a:r>
            <a:r>
              <a:rPr lang="en-US" sz="1600" b="1" dirty="0">
                <a:solidFill>
                  <a:srgbClr val="00B050"/>
                </a:solidFill>
              </a:rPr>
              <a:t>, </a:t>
            </a:r>
            <a:r>
              <a:rPr lang="en-US" sz="1600" b="1" dirty="0" err="1">
                <a:solidFill>
                  <a:srgbClr val="00B050"/>
                </a:solidFill>
              </a:rPr>
              <a:t>N.Dolidze</a:t>
            </a:r>
            <a:r>
              <a:rPr lang="en-US" sz="1600" b="1" dirty="0">
                <a:solidFill>
                  <a:srgbClr val="00B050"/>
                </a:solidFill>
              </a:rPr>
              <a:t>, </a:t>
            </a:r>
            <a:r>
              <a:rPr lang="en-US" sz="1600" b="1" dirty="0" err="1" smtClean="0">
                <a:solidFill>
                  <a:srgbClr val="00B050"/>
                </a:solidFill>
              </a:rPr>
              <a:t>Z.Jibuti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“The </a:t>
            </a:r>
            <a:r>
              <a:rPr lang="en-US" sz="1600" b="1" dirty="0" err="1">
                <a:solidFill>
                  <a:srgbClr val="C00000"/>
                </a:solidFill>
              </a:rPr>
              <a:t>Athermal</a:t>
            </a:r>
            <a:r>
              <a:rPr lang="en-US" sz="1600" b="1" dirty="0">
                <a:solidFill>
                  <a:srgbClr val="C00000"/>
                </a:solidFill>
              </a:rPr>
              <a:t> Melting of Superficial layers of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err="1" smtClean="0">
                <a:solidFill>
                  <a:srgbClr val="C00000"/>
                </a:solidFill>
              </a:rPr>
              <a:t>Semoconductors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by Using of Pulse Laser </a:t>
            </a:r>
            <a:r>
              <a:rPr lang="en-US" sz="1600" b="1" dirty="0" smtClean="0">
                <a:solidFill>
                  <a:srgbClr val="C00000"/>
                </a:solidFill>
              </a:rPr>
              <a:t>Influence”, </a:t>
            </a:r>
            <a:r>
              <a:rPr lang="ka-GE" sz="1600" b="1" dirty="0" smtClean="0">
                <a:solidFill>
                  <a:srgbClr val="FF0000"/>
                </a:solidFill>
              </a:rPr>
              <a:t>იქვე,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p.81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3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4" cy="59766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4000" b="1" dirty="0">
                <a:solidFill>
                  <a:srgbClr val="FF0000"/>
                </a:solidFill>
              </a:rPr>
              <a:t>მადლობა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ka-GE" sz="4000" b="1" dirty="0" smtClean="0">
                <a:solidFill>
                  <a:srgbClr val="FF0000"/>
                </a:solidFill>
              </a:rPr>
              <a:t>ყურადღებისთვის</a:t>
            </a:r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1892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i="1" dirty="0">
                <a:effectLst/>
              </a:rPr>
              <a:t>ინტეგრალური მიკროსქემები</a:t>
            </a:r>
            <a:endParaRPr lang="ru-RU" sz="2400" dirty="0">
              <a:effectLst/>
            </a:endParaRPr>
          </a:p>
        </p:txBody>
      </p:sp>
      <p:pic>
        <p:nvPicPr>
          <p:cNvPr id="4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2" y="1052736"/>
            <a:ext cx="790575" cy="7359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96" y="1052736"/>
            <a:ext cx="733425" cy="7334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946150" cy="7715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902335" cy="6762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25" y="1052542"/>
            <a:ext cx="828675" cy="8286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7" descr="Description: http://habrastorage.org/storage2/327/e23/bff/327e23bff64ef4eabf542073c5d08e4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36860"/>
            <a:ext cx="838200" cy="76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newIMG_01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28" y="1052542"/>
            <a:ext cx="89154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49891" y="2132856"/>
            <a:ext cx="359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7030A0"/>
                </a:solidFill>
              </a:rPr>
              <a:t>პრეზენტაციის </a:t>
            </a:r>
            <a:r>
              <a:rPr lang="ka-GE" sz="2000" b="1" dirty="0" smtClean="0">
                <a:solidFill>
                  <a:srgbClr val="7030A0"/>
                </a:solidFill>
              </a:rPr>
              <a:t>სტრუქტურა: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208" y="2570825"/>
            <a:ext cx="4906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ka-GE" sz="2000" dirty="0"/>
              <a:t>1) </a:t>
            </a:r>
            <a:r>
              <a:rPr lang="ka-GE" sz="2000" b="1" dirty="0"/>
              <a:t>საკითხის </a:t>
            </a:r>
            <a:r>
              <a:rPr lang="ka-GE" sz="2000" b="1" dirty="0">
                <a:solidFill>
                  <a:srgbClr val="FF0000"/>
                </a:solidFill>
              </a:rPr>
              <a:t>პრობლემა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ka-GE" sz="2000" b="1" dirty="0">
                <a:solidFill>
                  <a:schemeClr val="accent6"/>
                </a:solidFill>
              </a:rPr>
              <a:t>აქტუალობა</a:t>
            </a:r>
            <a:r>
              <a:rPr lang="ka-GE" sz="2000" b="1" dirty="0"/>
              <a:t>;</a:t>
            </a:r>
          </a:p>
          <a:p>
            <a:pPr marL="45720" indent="0">
              <a:buNone/>
            </a:pPr>
            <a:r>
              <a:rPr lang="ka-GE" sz="2000" b="1" dirty="0"/>
              <a:t>2) </a:t>
            </a:r>
            <a:r>
              <a:rPr lang="ka-GE" sz="2000" b="1" dirty="0" smtClean="0"/>
              <a:t>მიზანი </a:t>
            </a:r>
            <a:r>
              <a:rPr lang="ka-GE" sz="2000" b="1" dirty="0"/>
              <a:t>და საკითხის გადაჭრისთვის  </a:t>
            </a:r>
            <a:r>
              <a:rPr lang="ka-GE" sz="2000" b="1" dirty="0" smtClean="0"/>
              <a:t>–</a:t>
            </a:r>
            <a:r>
              <a:rPr lang="ka-GE" sz="2000" b="1" dirty="0" smtClean="0">
                <a:solidFill>
                  <a:srgbClr val="00B050"/>
                </a:solidFill>
              </a:rPr>
              <a:t>მოკლე აღწერა,</a:t>
            </a:r>
            <a:r>
              <a:rPr lang="ka-GE" sz="2000" b="1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ka-GE" sz="2000" b="1" dirty="0" smtClean="0">
                <a:solidFill>
                  <a:srgbClr val="00B050"/>
                </a:solidFill>
              </a:rPr>
              <a:t>ინოვაციურობა</a:t>
            </a:r>
            <a:r>
              <a:rPr lang="ka-GE" sz="2000" b="1" dirty="0" smtClean="0"/>
              <a:t>;</a:t>
            </a:r>
            <a:endParaRPr lang="ka-GE" sz="2000" b="1" dirty="0"/>
          </a:p>
          <a:p>
            <a:pPr marL="45720" indent="0">
              <a:buNone/>
            </a:pPr>
            <a:r>
              <a:rPr lang="ka-GE" sz="2000" b="1" dirty="0"/>
              <a:t>3</a:t>
            </a:r>
            <a:r>
              <a:rPr lang="ka-GE" sz="2000" b="1" dirty="0" smtClean="0"/>
              <a:t>)</a:t>
            </a:r>
            <a:r>
              <a:rPr lang="ka-GE" sz="2000" b="1" dirty="0">
                <a:solidFill>
                  <a:schemeClr val="accent2"/>
                </a:solidFill>
              </a:rPr>
              <a:t> მიღებული </a:t>
            </a:r>
            <a:r>
              <a:rPr lang="ka-GE" sz="2000" b="1" dirty="0" smtClean="0">
                <a:solidFill>
                  <a:schemeClr val="accent2"/>
                </a:solidFill>
              </a:rPr>
              <a:t>შედეგები;</a:t>
            </a:r>
            <a:endParaRPr lang="ka-GE" sz="2000" b="1" dirty="0"/>
          </a:p>
          <a:p>
            <a:pPr marL="45720" indent="0">
              <a:buNone/>
            </a:pPr>
            <a:r>
              <a:rPr lang="ka-GE" sz="2000" b="1" dirty="0"/>
              <a:t>4) </a:t>
            </a:r>
            <a:r>
              <a:rPr lang="ka-GE" sz="2000" b="1" dirty="0" smtClean="0">
                <a:solidFill>
                  <a:srgbClr val="C00000"/>
                </a:solidFill>
              </a:rPr>
              <a:t>დასკვნა</a:t>
            </a:r>
            <a:r>
              <a:rPr lang="ka-GE" sz="2000" b="1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4598378"/>
            <a:ext cx="6574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C00000"/>
                </a:solidFill>
              </a:rPr>
              <a:t>განიხილება დაბალტემპერატურული პროცესებით </a:t>
            </a:r>
            <a:endParaRPr lang="ka-GE" sz="2000" b="1" dirty="0" smtClean="0">
              <a:solidFill>
                <a:srgbClr val="C00000"/>
              </a:solidFill>
            </a:endParaRPr>
          </a:p>
          <a:p>
            <a:r>
              <a:rPr lang="ka-GE" sz="2000" b="1" dirty="0" smtClean="0">
                <a:solidFill>
                  <a:srgbClr val="FF0000"/>
                </a:solidFill>
              </a:rPr>
              <a:t>მიღება </a:t>
            </a:r>
            <a:r>
              <a:rPr lang="ka-GE" sz="2000" b="1" dirty="0">
                <a:solidFill>
                  <a:srgbClr val="FF0000"/>
                </a:solidFill>
              </a:rPr>
              <a:t>და კვლევა: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ka-GE" sz="2000" b="1" dirty="0">
                <a:solidFill>
                  <a:srgbClr val="FF0000"/>
                </a:solidFill>
              </a:rPr>
              <a:t>ა) </a:t>
            </a:r>
            <a:r>
              <a:rPr lang="ka-GE" sz="2000" b="1" dirty="0" smtClean="0">
                <a:solidFill>
                  <a:srgbClr val="FF0000"/>
                </a:solidFill>
              </a:rPr>
              <a:t>მემრისტორის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ka-GE" sz="2000" b="1" dirty="0" smtClean="0">
                <a:solidFill>
                  <a:srgbClr val="FF0000"/>
                </a:solidFill>
              </a:rPr>
              <a:t>და </a:t>
            </a:r>
            <a:r>
              <a:rPr lang="ka-GE" sz="2000" b="1" dirty="0">
                <a:solidFill>
                  <a:srgbClr val="FF0000"/>
                </a:solidFill>
              </a:rPr>
              <a:t>ბ</a:t>
            </a:r>
            <a:r>
              <a:rPr lang="ka-GE" sz="2000" b="1" dirty="0" smtClean="0">
                <a:solidFill>
                  <a:srgbClr val="FF0000"/>
                </a:solidFill>
              </a:rPr>
              <a:t>) </a:t>
            </a:r>
            <a:r>
              <a:rPr lang="ka-GE" sz="2000" b="1" dirty="0">
                <a:solidFill>
                  <a:srgbClr val="FF0000"/>
                </a:solidFill>
              </a:rPr>
              <a:t>გალიუმის </a:t>
            </a:r>
            <a:r>
              <a:rPr lang="ka-GE" sz="2000" b="1" dirty="0" smtClean="0">
                <a:solidFill>
                  <a:srgbClr val="FF0000"/>
                </a:solidFill>
              </a:rPr>
              <a:t>ნიტრიდის ფირების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>
                <a:solidFill>
                  <a:srgbClr val="FF0000"/>
                </a:solidFill>
              </a:rPr>
              <a:t>1</a:t>
            </a:r>
            <a:r>
              <a:rPr lang="ka-GE" sz="2400" b="1" dirty="0" smtClean="0">
                <a:solidFill>
                  <a:srgbClr val="C00000"/>
                </a:solidFill>
              </a:rPr>
              <a:t>. ოპერატიული </a:t>
            </a:r>
            <a:r>
              <a:rPr lang="ka-GE" sz="2400" b="1" dirty="0">
                <a:solidFill>
                  <a:srgbClr val="C00000"/>
                </a:solidFill>
              </a:rPr>
              <a:t>მეხსიერების </a:t>
            </a:r>
            <a:r>
              <a:rPr lang="ka-GE" sz="2400" b="1" dirty="0" smtClean="0">
                <a:solidFill>
                  <a:srgbClr val="C00000"/>
                </a:solidFill>
              </a:rPr>
              <a:t>ხელსაწყოს –  მემრისტორის</a:t>
            </a:r>
            <a:br>
              <a:rPr lang="ka-GE" sz="2400" b="1" dirty="0" smtClean="0">
                <a:solidFill>
                  <a:srgbClr val="C00000"/>
                </a:solidFill>
              </a:rPr>
            </a:br>
            <a:r>
              <a:rPr lang="ka-GE" sz="2400" b="1" dirty="0" smtClean="0">
                <a:solidFill>
                  <a:srgbClr val="C00000"/>
                </a:solidFill>
              </a:rPr>
              <a:t> შექმნა და კვლევა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ka-GE" sz="2000" b="1" dirty="0" smtClean="0">
                <a:solidFill>
                  <a:srgbClr val="FF0000"/>
                </a:solidFill>
              </a:rPr>
              <a:t> </a:t>
            </a:r>
            <a:r>
              <a:rPr lang="ka-GE" sz="2000" b="1" dirty="0">
                <a:solidFill>
                  <a:srgbClr val="FF0000"/>
                </a:solidFill>
              </a:rPr>
              <a:t>მეხსირების მოწყობილობის </a:t>
            </a:r>
            <a:r>
              <a:rPr lang="ka-GE" sz="2000" b="1" dirty="0" smtClean="0">
                <a:solidFill>
                  <a:srgbClr val="FF0000"/>
                </a:solidFill>
              </a:rPr>
              <a:t>ინტეგრაციის</a:t>
            </a:r>
            <a:r>
              <a:rPr lang="ka-GE" sz="2000" b="1" dirty="0">
                <a:solidFill>
                  <a:srgbClr val="FF0000"/>
                </a:solidFill>
              </a:rPr>
              <a:t>, </a:t>
            </a:r>
            <a:r>
              <a:rPr lang="ka-GE" sz="2000" b="1" dirty="0" smtClean="0">
                <a:solidFill>
                  <a:srgbClr val="FF0000"/>
                </a:solidFill>
              </a:rPr>
              <a:t>მოცულობის და საინფორმაციო ტექნოლოგიების მკვეთრი </a:t>
            </a:r>
            <a:r>
              <a:rPr lang="ka-GE" sz="2000" b="1" dirty="0">
                <a:solidFill>
                  <a:srgbClr val="FF0000"/>
                </a:solidFill>
              </a:rPr>
              <a:t>ამაღლება; </a:t>
            </a:r>
            <a:r>
              <a:rPr lang="ka-GE" sz="2000" b="1" dirty="0">
                <a:solidFill>
                  <a:srgbClr val="C00000"/>
                </a:solidFill>
              </a:rPr>
              <a:t>მიკროსქემის ინტეგრაციის გაზრდა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0209"/>
            <a:ext cx="2819400" cy="14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576997"/>
            <a:ext cx="3135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b="1" dirty="0"/>
              <a:t>სქემის ბაზური ელემენტები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89942"/>
              </p:ext>
            </p:extLst>
          </p:nvPr>
        </p:nvGraphicFramePr>
        <p:xfrm>
          <a:off x="3275856" y="1988840"/>
          <a:ext cx="21986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Формула" r:id="rId4" imgW="1701800" imgH="431800" progId="Equation.3">
                  <p:embed/>
                </p:oleObj>
              </mc:Choice>
              <mc:Fallback>
                <p:oleObj name="Формула" r:id="rId4" imgW="1701800" imgH="431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88840"/>
                        <a:ext cx="21986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09163"/>
              </p:ext>
            </p:extLst>
          </p:nvPr>
        </p:nvGraphicFramePr>
        <p:xfrm>
          <a:off x="3203848" y="2492896"/>
          <a:ext cx="2330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Формула" r:id="rId6" imgW="1714500" imgH="419100" progId="Equation.3">
                  <p:embed/>
                </p:oleObj>
              </mc:Choice>
              <mc:Fallback>
                <p:oleObj name="Формула" r:id="rId6" imgW="1714500" imgH="4191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92896"/>
                        <a:ext cx="23304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40" y="2042999"/>
            <a:ext cx="2209801" cy="225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sstaa3a69f1_lr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90" y="4437112"/>
            <a:ext cx="3035300" cy="1440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90235"/>
              </p:ext>
            </p:extLst>
          </p:nvPr>
        </p:nvGraphicFramePr>
        <p:xfrm>
          <a:off x="3382381" y="3112375"/>
          <a:ext cx="21415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Формула" r:id="rId10" imgW="1384300" imgH="419100" progId="Equation.3">
                  <p:embed/>
                </p:oleObj>
              </mc:Choice>
              <mc:Fallback>
                <p:oleObj name="Формула" r:id="rId10" imgW="1384300" imgH="4191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381" y="3112375"/>
                        <a:ext cx="21415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69788"/>
              </p:ext>
            </p:extLst>
          </p:nvPr>
        </p:nvGraphicFramePr>
        <p:xfrm>
          <a:off x="3563888" y="3823909"/>
          <a:ext cx="1835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Формула" r:id="rId12" imgW="1295400" imgH="419100" progId="Equation.3">
                  <p:embed/>
                </p:oleObj>
              </mc:Choice>
              <mc:Fallback>
                <p:oleObj name="Формула" r:id="rId12" imgW="1295400" imgH="4191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823909"/>
                        <a:ext cx="1835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201562" y="5877272"/>
            <a:ext cx="2424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მუშაობის მოდელი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persh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6" y="4149080"/>
            <a:ext cx="2494642" cy="213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843808" y="49586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მემრისტორის </a:t>
            </a:r>
          </a:p>
          <a:p>
            <a:r>
              <a:rPr lang="ka-GE" b="1" dirty="0"/>
              <a:t>ვამ  სხვადსხვა </a:t>
            </a:r>
          </a:p>
          <a:p>
            <a:r>
              <a:rPr lang="ka-GE" b="1" dirty="0"/>
              <a:t>სიხშირეზე.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914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7719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rgbClr val="0070C0"/>
                </a:solidFill>
              </a:rPr>
              <a:t>ჰაფნიუმის სრული და არასრული ორჟნგის ფირების ფორმირება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7-14-2016 12-53-29 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8194"/>
            <a:ext cx="2520280" cy="1770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4653" y="2878986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00B050"/>
                </a:solidFill>
              </a:rPr>
              <a:t>მაგნერონული გაფრქვევა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46487"/>
            <a:ext cx="2667000" cy="20171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987824" y="3037473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rgbClr val="C00000"/>
                </a:solidFill>
              </a:rPr>
              <a:t>SRS RGA200 მასსპექტრომე–ტრზე პარციალური წნევები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46487"/>
            <a:ext cx="2808312" cy="195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306525" y="3037473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Si-</a:t>
            </a:r>
            <a:r>
              <a:rPr lang="en-US" b="1" dirty="0" err="1">
                <a:solidFill>
                  <a:srgbClr val="7030A0"/>
                </a:solidFill>
              </a:rPr>
              <a:t>Hf</a:t>
            </a:r>
            <a:r>
              <a:rPr lang="ka-GE" b="1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%</a:t>
            </a:r>
            <a:r>
              <a:rPr lang="ka-GE" b="1" dirty="0">
                <a:solidFill>
                  <a:srgbClr val="7030A0"/>
                </a:solidFill>
              </a:rPr>
              <a:t>)ოქსიდ–</a:t>
            </a:r>
            <a:r>
              <a:rPr lang="en-US" b="1" dirty="0">
                <a:solidFill>
                  <a:srgbClr val="7030A0"/>
                </a:solidFill>
              </a:rPr>
              <a:t>Al</a:t>
            </a:r>
            <a:r>
              <a:rPr lang="ka-GE" b="1" dirty="0">
                <a:solidFill>
                  <a:srgbClr val="7030A0"/>
                </a:solidFill>
              </a:rPr>
              <a:t> ვფმ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741153" cy="208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259746" y="5698565"/>
            <a:ext cx="2488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Al</a:t>
            </a:r>
            <a:r>
              <a:rPr lang="ka-GE" b="1" baseline="-25000" dirty="0"/>
              <a:t>2</a:t>
            </a:r>
            <a:r>
              <a:rPr lang="ka-GE" b="1" dirty="0"/>
              <a:t>O</a:t>
            </a:r>
            <a:r>
              <a:rPr lang="ka-GE" b="1" baseline="-25000" dirty="0"/>
              <a:t>3  </a:t>
            </a:r>
            <a:r>
              <a:rPr lang="ka-GE" b="1" dirty="0"/>
              <a:t>და HfO</a:t>
            </a:r>
            <a:r>
              <a:rPr lang="ka-GE" b="1" baseline="-25000" dirty="0"/>
              <a:t>2 </a:t>
            </a:r>
            <a:r>
              <a:rPr lang="ka-GE" b="1" dirty="0" smtClean="0"/>
              <a:t>რენტ–</a:t>
            </a:r>
            <a:endParaRPr lang="ka-GE" b="1" dirty="0"/>
          </a:p>
          <a:p>
            <a:r>
              <a:rPr lang="ka-GE" b="1" dirty="0"/>
              <a:t>გენული სპექტრები 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32417"/>
              </p:ext>
            </p:extLst>
          </p:nvPr>
        </p:nvGraphicFramePr>
        <p:xfrm>
          <a:off x="323528" y="4941168"/>
          <a:ext cx="5213985" cy="1282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85"/>
                <a:gridCol w="685800"/>
                <a:gridCol w="1088333"/>
                <a:gridCol w="935906"/>
                <a:gridCol w="1280714"/>
                <a:gridCol w="581247"/>
              </a:tblGrid>
              <a:tr h="51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C(</a:t>
                      </a:r>
                      <a:r>
                        <a:rPr lang="en-US" sz="1200" dirty="0" err="1">
                          <a:effectLst/>
                        </a:rPr>
                        <a:t>O</a:t>
                      </a:r>
                      <a:r>
                        <a:rPr lang="en-US" sz="1200" baseline="-25000" dirty="0" err="1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r>
                        <a:rPr lang="ka-GE" sz="1200" baseline="-25000">
                          <a:effectLst/>
                        </a:rPr>
                        <a:t>სზ</a:t>
                      </a:r>
                      <a:r>
                        <a:rPr lang="ka-GE" sz="1200">
                          <a:effectLst/>
                        </a:rPr>
                        <a:t>,ვ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Q×10</a:t>
                      </a:r>
                      <a:r>
                        <a:rPr lang="en-US" sz="1200" baseline="30000" dirty="0" err="1">
                          <a:effectLst/>
                        </a:rPr>
                        <a:t>-6</a:t>
                      </a:r>
                      <a:r>
                        <a:rPr lang="ka-GE" sz="1200" dirty="0">
                          <a:effectLst/>
                        </a:rPr>
                        <a:t>კ/სმ</a:t>
                      </a:r>
                      <a:r>
                        <a:rPr lang="ka-GE" sz="1200" baseline="30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დიე.მუდ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</a:t>
                      </a:r>
                      <a:r>
                        <a:rPr lang="en-US" sz="1200" baseline="-25000" dirty="0" err="1">
                          <a:effectLst/>
                        </a:rPr>
                        <a:t>SS</a:t>
                      </a:r>
                      <a:r>
                        <a:rPr lang="en-US" sz="1200" dirty="0" err="1">
                          <a:effectLst/>
                        </a:rPr>
                        <a:t>×10</a:t>
                      </a:r>
                      <a:r>
                        <a:rPr lang="en-US" sz="1200" baseline="30000" dirty="0" err="1">
                          <a:effectLst/>
                        </a:rPr>
                        <a:t>12</a:t>
                      </a:r>
                      <a:r>
                        <a:rPr lang="ka-GE" sz="1200" dirty="0">
                          <a:effectLst/>
                        </a:rPr>
                        <a:t>სმ</a:t>
                      </a:r>
                      <a:r>
                        <a:rPr lang="ka-GE" sz="1200" baseline="30000" dirty="0">
                          <a:effectLst/>
                        </a:rPr>
                        <a:t>–2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ka-GE" sz="1200" dirty="0" smtClean="0">
                          <a:effectLst/>
                        </a:rPr>
                        <a:t>,ნმ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  –</a:t>
                      </a:r>
                      <a:r>
                        <a:rPr lang="en-US" sz="1200" dirty="0" smtClean="0">
                          <a:effectLst/>
                        </a:rPr>
                        <a:t>23,2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1,75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</a:t>
                      </a:r>
                      <a:r>
                        <a:rPr lang="en-US" sz="1200" dirty="0" smtClean="0">
                          <a:effectLst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11,0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-9,5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0.70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</a:t>
                      </a:r>
                      <a:r>
                        <a:rPr lang="en-US" sz="1200" dirty="0" smtClean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40,5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22139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62111" y="3966738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</a:rPr>
              <a:t>მიღებული საფენი</a:t>
            </a:r>
            <a:r>
              <a:rPr lang="ka-GE" b="1" dirty="0" smtClean="0">
                <a:solidFill>
                  <a:srgbClr val="7030A0"/>
                </a:solidFill>
              </a:rPr>
              <a:t>–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HfO</a:t>
            </a:r>
            <a:r>
              <a:rPr lang="en-US" b="1" baseline="-25000" dirty="0" err="1" smtClean="0">
                <a:solidFill>
                  <a:srgbClr val="7030A0"/>
                </a:solidFill>
              </a:rPr>
              <a:t>X</a:t>
            </a:r>
            <a:r>
              <a:rPr lang="en-US" b="1" baseline="-25000" dirty="0" smtClean="0">
                <a:solidFill>
                  <a:srgbClr val="7030A0"/>
                </a:solidFill>
              </a:rPr>
              <a:t>  </a:t>
            </a:r>
            <a:r>
              <a:rPr lang="ka-GE" b="1" dirty="0" smtClean="0">
                <a:solidFill>
                  <a:srgbClr val="7030A0"/>
                </a:solidFill>
              </a:rPr>
              <a:t>სტრუქტურა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056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i="1" dirty="0">
                <a:solidFill>
                  <a:srgbClr val="0070C0"/>
                </a:solidFill>
              </a:rPr>
              <a:t>მემრისტრის მიღების ტექნოლოგიის </a:t>
            </a:r>
            <a:r>
              <a:rPr lang="ka-GE" sz="2400" b="1" i="1" dirty="0" smtClean="0">
                <a:solidFill>
                  <a:srgbClr val="0070C0"/>
                </a:solidFill>
              </a:rPr>
              <a:t>მარშრუტის</a:t>
            </a:r>
          </a:p>
          <a:p>
            <a:pPr algn="ctr"/>
            <a:r>
              <a:rPr lang="ka-GE" sz="2400" b="1" i="1" dirty="0" smtClean="0">
                <a:solidFill>
                  <a:srgbClr val="0070C0"/>
                </a:solidFill>
              </a:rPr>
              <a:t> </a:t>
            </a:r>
            <a:r>
              <a:rPr lang="ka-GE" sz="2400" b="1" i="1" dirty="0">
                <a:solidFill>
                  <a:srgbClr val="0070C0"/>
                </a:solidFill>
              </a:rPr>
              <a:t>სქემა და პარამეტრები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6" y="1077888"/>
            <a:ext cx="3718610" cy="285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80600"/>
            <a:ext cx="3645444" cy="1988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031883" y="3140968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B0F0"/>
                </a:solidFill>
              </a:rPr>
              <a:t>ფოტოშაბლონთა სისტემა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6" y="3717032"/>
            <a:ext cx="3657599" cy="21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3864085"/>
            <a:ext cx="3989403" cy="199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01" y="5803392"/>
            <a:ext cx="228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9774"/>
            <a:ext cx="219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6450" y="6016743"/>
            <a:ext cx="8928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>
                <a:solidFill>
                  <a:srgbClr val="00B050"/>
                </a:solidFill>
              </a:rPr>
              <a:t>ქარხნული (BS-AF-W 16DIP) (ა) </a:t>
            </a:r>
            <a:r>
              <a:rPr lang="ka-GE" b="1" dirty="0">
                <a:solidFill>
                  <a:srgbClr val="FF0000"/>
                </a:solidFill>
              </a:rPr>
              <a:t>და მიღებული (ბ) მემრისტორების </a:t>
            </a:r>
          </a:p>
          <a:p>
            <a:pPr algn="ctr"/>
            <a:r>
              <a:rPr lang="ka-GE" b="1" dirty="0">
                <a:solidFill>
                  <a:srgbClr val="FF0000"/>
                </a:solidFill>
              </a:rPr>
              <a:t>ვამ–ები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b="1" dirty="0">
                <a:solidFill>
                  <a:srgbClr val="0070C0"/>
                </a:solidFill>
              </a:rPr>
              <a:t>დიოდური მატრიცა და მემრისტრის პარამეტრები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09634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36671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48119"/>
              </p:ext>
            </p:extLst>
          </p:nvPr>
        </p:nvGraphicFramePr>
        <p:xfrm>
          <a:off x="1980595" y="4077072"/>
          <a:ext cx="5434330" cy="240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215"/>
                <a:gridCol w="899160"/>
                <a:gridCol w="991235"/>
                <a:gridCol w="1314450"/>
                <a:gridCol w="1525270"/>
              </a:tblGrid>
              <a:tr h="713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სიხშირე [ჰც]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ჩართვის წინაღობა </a:t>
                      </a:r>
                      <a:r>
                        <a:rPr lang="en-US" sz="1100" dirty="0">
                          <a:effectLst/>
                        </a:rPr>
                        <a:t>R</a:t>
                      </a:r>
                      <a:r>
                        <a:rPr lang="en-US" sz="1100" baseline="-25000" dirty="0">
                          <a:effectLst/>
                        </a:rPr>
                        <a:t>on 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ka-GE" sz="1100" dirty="0">
                          <a:effectLst/>
                        </a:rPr>
                        <a:t>[კომი]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გამორთვის წინაღობა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R</a:t>
                      </a:r>
                      <a:r>
                        <a:rPr lang="en-US" sz="1100" baseline="-25000" dirty="0" err="1">
                          <a:effectLst/>
                        </a:rPr>
                        <a:t>off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[კომი]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</a:t>
                      </a:r>
                      <a:r>
                        <a:rPr lang="en-US" sz="1100" baseline="-25000">
                          <a:effectLst/>
                        </a:rPr>
                        <a:t>off</a:t>
                      </a:r>
                      <a:r>
                        <a:rPr lang="ka-GE" sz="1100">
                          <a:effectLst/>
                        </a:rPr>
                        <a:t> /</a:t>
                      </a:r>
                      <a:r>
                        <a:rPr lang="en-US" sz="1100">
                          <a:effectLst/>
                        </a:rPr>
                        <a:t> R</a:t>
                      </a:r>
                      <a:r>
                        <a:rPr lang="en-US" sz="1100" baseline="-25000">
                          <a:effectLst/>
                        </a:rPr>
                        <a:t>on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r>
                        <a:rPr lang="ka-GE" sz="1100">
                          <a:effectLst/>
                        </a:rPr>
                        <a:t>წინაღობის ფარდობა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მარყუჟის სიდიდე +1ვ ძაბვაზე ∆</a:t>
                      </a:r>
                      <a:r>
                        <a:rPr lang="en-US" sz="1100">
                          <a:effectLst/>
                        </a:rPr>
                        <a:t>I </a:t>
                      </a:r>
                      <a:r>
                        <a:rPr lang="ka-GE" sz="1100">
                          <a:effectLst/>
                        </a:rPr>
                        <a:t>[მკა]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8.2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56.6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6.0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75.5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5.3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80.9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4.2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3.8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2.8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9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548680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rgbClr val="FF0000"/>
                </a:solidFill>
              </a:rPr>
              <a:t>დასკვნა</a:t>
            </a:r>
            <a:r>
              <a:rPr lang="ka-GE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1.შემუშავდა მემრისტორის ფორმირების ტექნოლოგიური მარშრუტი, მასში აქტიურ შრეებად HfO</a:t>
            </a:r>
            <a:r>
              <a:rPr lang="ka-GE" b="1" baseline="-25000" dirty="0">
                <a:solidFill>
                  <a:srgbClr val="00B050"/>
                </a:solidFill>
              </a:rPr>
              <a:t>2</a:t>
            </a:r>
            <a:r>
              <a:rPr lang="ka-GE" b="1" dirty="0">
                <a:solidFill>
                  <a:srgbClr val="00B050"/>
                </a:solidFill>
              </a:rPr>
              <a:t>-HfO</a:t>
            </a:r>
            <a:r>
              <a:rPr lang="ka-GE" b="1" baseline="-25000" dirty="0">
                <a:solidFill>
                  <a:srgbClr val="00B050"/>
                </a:solidFill>
              </a:rPr>
              <a:t>X</a:t>
            </a:r>
            <a:r>
              <a:rPr lang="ka-GE" b="1" dirty="0">
                <a:solidFill>
                  <a:srgbClr val="00B050"/>
                </a:solidFill>
              </a:rPr>
              <a:t> (x&lt;2) ოქსიდების გამოყენებით;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b="1" dirty="0">
                <a:solidFill>
                  <a:srgbClr val="C00000"/>
                </a:solidFill>
              </a:rPr>
              <a:t>2.დადგინდდა, ოპტიმალურია ჰაფნიუმის ოქსიდის ფორმირების მაგნეტ–რონული გაფრქვევისას, </a:t>
            </a:r>
            <a:r>
              <a:rPr lang="en-US" b="1" dirty="0" err="1">
                <a:solidFill>
                  <a:srgbClr val="C00000"/>
                </a:solidFill>
              </a:rPr>
              <a:t>O</a:t>
            </a:r>
            <a:r>
              <a:rPr lang="en-US" sz="1100" b="1" dirty="0" err="1">
                <a:solidFill>
                  <a:srgbClr val="C00000"/>
                </a:solidFill>
              </a:rPr>
              <a:t>2</a:t>
            </a:r>
            <a:r>
              <a:rPr lang="en-US" sz="1100" b="1" dirty="0">
                <a:solidFill>
                  <a:srgbClr val="C00000"/>
                </a:solidFill>
              </a:rPr>
              <a:t>/</a:t>
            </a:r>
            <a:r>
              <a:rPr lang="en-US" b="1" dirty="0" err="1">
                <a:solidFill>
                  <a:srgbClr val="C00000"/>
                </a:solidFill>
              </a:rPr>
              <a:t>Ar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ka-GE" b="1" dirty="0">
                <a:solidFill>
                  <a:srgbClr val="C00000"/>
                </a:solidFill>
              </a:rPr>
              <a:t>ში </a:t>
            </a:r>
            <a:r>
              <a:rPr lang="en-US" b="1" dirty="0" err="1">
                <a:solidFill>
                  <a:srgbClr val="C00000"/>
                </a:solidFill>
              </a:rPr>
              <a:t>O</a:t>
            </a:r>
            <a:r>
              <a:rPr lang="en-US" sz="1100" b="1" dirty="0" err="1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ka-GE" b="1" dirty="0">
                <a:solidFill>
                  <a:srgbClr val="C00000"/>
                </a:solidFill>
              </a:rPr>
              <a:t>ის 70%  და შემდეგ – 20%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ka-GE" b="1" dirty="0">
                <a:solidFill>
                  <a:srgbClr val="C00000"/>
                </a:solidFill>
              </a:rPr>
              <a:t>გამოყენება;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3. </a:t>
            </a:r>
            <a:r>
              <a:rPr lang="ru-RU" b="1" dirty="0" err="1">
                <a:solidFill>
                  <a:srgbClr val="0070C0"/>
                </a:solidFill>
              </a:rPr>
              <a:t>მემრისტორის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ვამ</a:t>
            </a:r>
            <a:r>
              <a:rPr lang="ka-GE" b="1" dirty="0">
                <a:solidFill>
                  <a:srgbClr val="0070C0"/>
                </a:solidFill>
              </a:rPr>
              <a:t>–ზე </a:t>
            </a:r>
            <a:r>
              <a:rPr lang="ru-RU" b="1" dirty="0" err="1">
                <a:solidFill>
                  <a:srgbClr val="0070C0"/>
                </a:solidFill>
              </a:rPr>
              <a:t>დაიმზირება</a:t>
            </a:r>
            <a:r>
              <a:rPr lang="ru-RU" b="1" dirty="0">
                <a:solidFill>
                  <a:srgbClr val="0070C0"/>
                </a:solidFill>
              </a:rPr>
              <a:t>   </a:t>
            </a:r>
            <a:r>
              <a:rPr lang="ru-RU" b="1" dirty="0" err="1">
                <a:solidFill>
                  <a:srgbClr val="0070C0"/>
                </a:solidFill>
              </a:rPr>
              <a:t>ჰისტერეზისი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ჩაკეტილ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და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ღია</a:t>
            </a:r>
            <a:r>
              <a:rPr lang="ru-RU" b="1" dirty="0">
                <a:solidFill>
                  <a:srgbClr val="0070C0"/>
                </a:solidFill>
              </a:rPr>
              <a:t>  </a:t>
            </a:r>
            <a:r>
              <a:rPr lang="ru-RU" b="1" dirty="0" err="1">
                <a:solidFill>
                  <a:srgbClr val="0070C0"/>
                </a:solidFill>
              </a:rPr>
              <a:t>წინაღობათა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ფარდობა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საშუალოდ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ტოლია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ka-GE" b="1" dirty="0">
                <a:solidFill>
                  <a:srgbClr val="0070C0"/>
                </a:solidFill>
              </a:rPr>
              <a:t>5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913911"/>
            <a:ext cx="324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და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მარყუჟის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სიდიდე</a:t>
            </a:r>
            <a:r>
              <a:rPr lang="ru-RU" b="1" dirty="0">
                <a:solidFill>
                  <a:srgbClr val="0070C0"/>
                </a:solidFill>
              </a:rPr>
              <a:t> ~</a:t>
            </a:r>
            <a:r>
              <a:rPr lang="ru-RU" b="1" dirty="0" err="1">
                <a:solidFill>
                  <a:srgbClr val="0070C0"/>
                </a:solidFill>
              </a:rPr>
              <a:t>15მკა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5730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მიღებული მემრისტორის პარამეტრების შედარებით მათ უცხოურ სერიული ანალოგებთან,  შეიძლევა ითქვას, რომ ისინი სრულად აკმაყოფილებენ მათ წინაშე წაყენებულ პირობებს და შეიძლება მათი გამოყენება ნანოელექტრონულ ხელსაწყოებში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180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 smtClean="0">
                <a:solidFill>
                  <a:srgbClr val="0070C0"/>
                </a:solidFill>
              </a:rPr>
              <a:t>2. გალიუმის </a:t>
            </a:r>
            <a:r>
              <a:rPr lang="ka-GE" sz="2400" b="1" i="1" dirty="0">
                <a:solidFill>
                  <a:srgbClr val="0070C0"/>
                </a:solidFill>
              </a:rPr>
              <a:t>ნიტრიდის ფირების მაგნეტრონული გაფრქვევისა და  ლეგირების მეთოდების დამუშავება  და პარამეტრების  კვლევა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26876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i="1" dirty="0">
                <a:solidFill>
                  <a:srgbClr val="FF0000"/>
                </a:solidFill>
              </a:rPr>
              <a:t>ახალი მასალების (</a:t>
            </a:r>
            <a:r>
              <a:rPr lang="en-US" sz="2000" b="1" i="1" dirty="0">
                <a:solidFill>
                  <a:srgbClr val="FF0000"/>
                </a:solidFill>
              </a:rPr>
              <a:t>p-</a:t>
            </a:r>
            <a:r>
              <a:rPr lang="en-US" sz="2000" b="1" i="1" dirty="0" err="1">
                <a:solidFill>
                  <a:srgbClr val="FF0000"/>
                </a:solidFill>
              </a:rPr>
              <a:t>GaN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  <a:r>
              <a:rPr lang="ka-GE" sz="2000" b="1" i="1" dirty="0">
                <a:solidFill>
                  <a:srgbClr val="FF0000"/>
                </a:solidFill>
              </a:rPr>
              <a:t> მიღება და კვლევა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8" y="1668870"/>
            <a:ext cx="1828800" cy="231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7951"/>
            <a:ext cx="2448272" cy="23196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077072"/>
            <a:ext cx="2452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FF0000"/>
                </a:solidFill>
              </a:rPr>
              <a:t>ორმაგნიტრონიანის</a:t>
            </a:r>
            <a:endParaRPr lang="ka-GE" b="1" dirty="0">
              <a:solidFill>
                <a:srgbClr val="FF0000"/>
              </a:solidFill>
            </a:endParaRPr>
          </a:p>
          <a:p>
            <a:pPr algn="ctr"/>
            <a:r>
              <a:rPr lang="ka-GE" b="1" dirty="0">
                <a:solidFill>
                  <a:srgbClr val="FF0000"/>
                </a:solidFill>
              </a:rPr>
              <a:t>სქემატური სახე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407707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მოდერნიზების შემდეგ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ka-GE" b="1" dirty="0" smtClean="0">
                <a:solidFill>
                  <a:srgbClr val="C00000"/>
                </a:solidFill>
              </a:rPr>
              <a:t>და</a:t>
            </a:r>
            <a:r>
              <a:rPr lang="en-US" b="1" dirty="0" smtClean="0"/>
              <a:t> </a:t>
            </a:r>
            <a:endParaRPr lang="ka-GE" b="1" dirty="0" smtClean="0"/>
          </a:p>
          <a:p>
            <a:r>
              <a:rPr lang="ka-GE" b="1" dirty="0" smtClean="0">
                <a:solidFill>
                  <a:srgbClr val="7030A0"/>
                </a:solidFill>
              </a:rPr>
              <a:t>უი  დასხივებით</a:t>
            </a:r>
            <a:r>
              <a:rPr lang="en-US" b="1" dirty="0" smtClean="0">
                <a:solidFill>
                  <a:srgbClr val="7030A0"/>
                </a:solidFill>
              </a:rPr>
              <a:t>:P=240</a:t>
            </a:r>
            <a:r>
              <a:rPr lang="ka-GE" b="1" dirty="0" smtClean="0">
                <a:solidFill>
                  <a:srgbClr val="7030A0"/>
                </a:solidFill>
              </a:rPr>
              <a:t>ვტ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7951"/>
            <a:ext cx="2913890" cy="190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08104" y="3673081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მიღებული ნიმუშის სახე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324225" cy="17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82525" y="472388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b="1" dirty="0">
                <a:solidFill>
                  <a:srgbClr val="00B0F0"/>
                </a:solidFill>
              </a:rPr>
              <a:t>მოდერნიზებული იფგ–ს დანადგარი </a:t>
            </a:r>
            <a:endParaRPr lang="ru-RU" b="1" dirty="0">
              <a:solidFill>
                <a:srgbClr val="00B0F0"/>
              </a:solidFill>
            </a:endParaRPr>
          </a:p>
          <a:p>
            <a:pPr lvl="0"/>
            <a:r>
              <a:rPr lang="ka-GE" b="1" dirty="0">
                <a:solidFill>
                  <a:srgbClr val="00B0F0"/>
                </a:solidFill>
              </a:rPr>
              <a:t> ღია</a:t>
            </a:r>
            <a:r>
              <a:rPr lang="ka-GE" dirty="0">
                <a:solidFill>
                  <a:prstClr val="black"/>
                </a:solidFill>
              </a:rPr>
              <a:t>  </a:t>
            </a:r>
            <a:r>
              <a:rPr lang="ka-GE" b="1" dirty="0">
                <a:solidFill>
                  <a:srgbClr val="FF0000"/>
                </a:solidFill>
              </a:rPr>
              <a:t>და ღიად  </a:t>
            </a:r>
            <a:r>
              <a:rPr lang="ka-GE" b="1" dirty="0" smtClean="0">
                <a:solidFill>
                  <a:srgbClr val="FF0000"/>
                </a:solidFill>
              </a:rPr>
              <a:t>ჩართული მდგომარეობაში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5321989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</a:rPr>
              <a:t>გამოსხივების </a:t>
            </a:r>
            <a:r>
              <a:rPr lang="ka-GE" sz="1600" b="1" dirty="0">
                <a:solidFill>
                  <a:srgbClr val="C00000"/>
                </a:solidFill>
              </a:rPr>
              <a:t>წყარო </a:t>
            </a:r>
            <a:r>
              <a:rPr lang="ka-GE" sz="1600" b="1" dirty="0" smtClean="0">
                <a:solidFill>
                  <a:srgbClr val="C00000"/>
                </a:solidFill>
              </a:rPr>
              <a:t>ჰალოგენური </a:t>
            </a:r>
            <a:r>
              <a:rPr lang="ka-GE" sz="1600" b="1" dirty="0">
                <a:solidFill>
                  <a:srgbClr val="C00000"/>
                </a:solidFill>
              </a:rPr>
              <a:t>ნათურა КГ 1000-220</a:t>
            </a:r>
            <a:r>
              <a:rPr lang="ka-GE" sz="1600" dirty="0"/>
              <a:t>; </a:t>
            </a:r>
            <a:r>
              <a:rPr lang="ru-RU" sz="1600" b="1" dirty="0" err="1">
                <a:solidFill>
                  <a:srgbClr val="00B050"/>
                </a:solidFill>
              </a:rPr>
              <a:t>სიმძლავრის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ცვლ</a:t>
            </a:r>
            <a:r>
              <a:rPr lang="ka-GE" sz="1600" b="1" dirty="0">
                <a:solidFill>
                  <a:srgbClr val="00B050"/>
                </a:solidFill>
              </a:rPr>
              <a:t>ილება 0–</a:t>
            </a:r>
            <a:r>
              <a:rPr lang="ru-RU" sz="1600" b="1" dirty="0">
                <a:solidFill>
                  <a:srgbClr val="00B050"/>
                </a:solidFill>
              </a:rPr>
              <a:t>190 </a:t>
            </a:r>
            <a:r>
              <a:rPr lang="ru-RU" sz="1600" b="1" dirty="0" err="1">
                <a:solidFill>
                  <a:srgbClr val="00B050"/>
                </a:solidFill>
              </a:rPr>
              <a:t>ვტ</a:t>
            </a:r>
            <a:r>
              <a:rPr lang="ru-RU" sz="1600" b="1" dirty="0">
                <a:solidFill>
                  <a:srgbClr val="00B050"/>
                </a:solidFill>
              </a:rPr>
              <a:t>./</a:t>
            </a:r>
            <a:r>
              <a:rPr lang="ru-RU" sz="1600" b="1" dirty="0" err="1">
                <a:solidFill>
                  <a:srgbClr val="00B050"/>
                </a:solidFill>
              </a:rPr>
              <a:t>სმ</a:t>
            </a:r>
            <a:r>
              <a:rPr lang="ru-RU" sz="1600" b="1" baseline="30000" dirty="0" err="1">
                <a:solidFill>
                  <a:srgbClr val="00B050"/>
                </a:solidFill>
              </a:rPr>
              <a:t>2</a:t>
            </a:r>
            <a:r>
              <a:rPr lang="ka-GE" sz="1600" b="1" dirty="0">
                <a:solidFill>
                  <a:srgbClr val="00B050"/>
                </a:solidFill>
              </a:rPr>
              <a:t>; </a:t>
            </a:r>
            <a:r>
              <a:rPr lang="ru-RU" sz="1600" b="1" dirty="0" err="1">
                <a:solidFill>
                  <a:srgbClr val="00B050"/>
                </a:solidFill>
              </a:rPr>
              <a:t>იმპულსის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ხანგრძლივობა</a:t>
            </a:r>
            <a:r>
              <a:rPr lang="ru-RU" sz="1600" b="1" dirty="0">
                <a:solidFill>
                  <a:srgbClr val="00B050"/>
                </a:solidFill>
              </a:rPr>
              <a:t> 0.1-</a:t>
            </a:r>
            <a:r>
              <a:rPr lang="ru-RU" sz="1600" b="1" dirty="0" err="1">
                <a:solidFill>
                  <a:srgbClr val="00B050"/>
                </a:solidFill>
              </a:rPr>
              <a:t>დან</a:t>
            </a:r>
            <a:r>
              <a:rPr lang="ru-RU" sz="1600" b="1" dirty="0">
                <a:solidFill>
                  <a:srgbClr val="00B050"/>
                </a:solidFill>
              </a:rPr>
              <a:t> 100</a:t>
            </a:r>
            <a:r>
              <a:rPr lang="ka-GE" sz="1600" b="1" dirty="0">
                <a:solidFill>
                  <a:srgbClr val="00B050"/>
                </a:solidFill>
              </a:rPr>
              <a:t>0 </a:t>
            </a:r>
            <a:r>
              <a:rPr lang="ru-RU" sz="1600" b="1" dirty="0" err="1">
                <a:solidFill>
                  <a:srgbClr val="00B050"/>
                </a:solidFill>
              </a:rPr>
              <a:t>წმ-მდე</a:t>
            </a:r>
            <a:r>
              <a:rPr lang="ru-RU" sz="1600" b="1" dirty="0">
                <a:solidFill>
                  <a:srgbClr val="00B050"/>
                </a:solidFill>
              </a:rPr>
              <a:t>, 0.1 </a:t>
            </a:r>
            <a:r>
              <a:rPr lang="ru-RU" sz="1600" b="1" dirty="0" err="1">
                <a:solidFill>
                  <a:srgbClr val="00B050"/>
                </a:solidFill>
              </a:rPr>
              <a:t>წმ-ის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ბიჯით</a:t>
            </a:r>
            <a:r>
              <a:rPr lang="ka-GE" sz="1600" b="1" dirty="0">
                <a:solidFill>
                  <a:srgbClr val="00B050"/>
                </a:solidFill>
              </a:rPr>
              <a:t>;</a:t>
            </a:r>
            <a:r>
              <a:rPr lang="ka-GE" sz="1600" dirty="0"/>
              <a:t> </a:t>
            </a:r>
            <a:r>
              <a:rPr lang="ka-GE" sz="1600" b="1" dirty="0">
                <a:solidFill>
                  <a:srgbClr val="7030A0"/>
                </a:solidFill>
              </a:rPr>
              <a:t>უი:სიმძლ.სიმკვ.93ვტ/სმ</a:t>
            </a:r>
            <a:r>
              <a:rPr lang="ka-GE" sz="1600" b="1" baseline="30000" dirty="0">
                <a:solidFill>
                  <a:srgbClr val="7030A0"/>
                </a:solidFill>
              </a:rPr>
              <a:t>2</a:t>
            </a:r>
            <a:r>
              <a:rPr lang="ka-GE" sz="1600" b="1" dirty="0" smtClean="0">
                <a:solidFill>
                  <a:srgbClr val="7030A0"/>
                </a:solidFill>
              </a:rPr>
              <a:t>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4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7805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Al2O3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a-GE" sz="2400" b="1" dirty="0">
                <a:solidFill>
                  <a:srgbClr val="92D050"/>
                </a:solidFill>
                <a:cs typeface="Times New Roman" panose="02020603050405020304" pitchFamily="18" charset="0"/>
              </a:rPr>
              <a:t>ზე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a-GE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ის </a:t>
            </a:r>
            <a:r>
              <a:rPr lang="ka-GE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მიღება და პარამეტრები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144" y="752564"/>
            <a:ext cx="8139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C00000"/>
                </a:solidFill>
              </a:rPr>
              <a:t>P=(3,0÷6,5)10</a:t>
            </a:r>
            <a:r>
              <a:rPr lang="ka-GE" b="1" baseline="30000" dirty="0">
                <a:solidFill>
                  <a:srgbClr val="C00000"/>
                </a:solidFill>
              </a:rPr>
              <a:t>–4</a:t>
            </a:r>
            <a:r>
              <a:rPr lang="ka-GE" b="1" dirty="0">
                <a:solidFill>
                  <a:srgbClr val="C00000"/>
                </a:solidFill>
              </a:rPr>
              <a:t>მმ.ვც.სვ; </a:t>
            </a:r>
            <a:r>
              <a:rPr lang="ka-GE" b="1" dirty="0">
                <a:solidFill>
                  <a:srgbClr val="FF0000"/>
                </a:solidFill>
              </a:rPr>
              <a:t>I მაგნ. T=(300÷500)</a:t>
            </a:r>
            <a:r>
              <a:rPr lang="ka-GE" b="1" baseline="30000" dirty="0">
                <a:solidFill>
                  <a:srgbClr val="FF0000"/>
                </a:solidFill>
              </a:rPr>
              <a:t>0</a:t>
            </a:r>
            <a:r>
              <a:rPr lang="ka-GE" b="1" dirty="0">
                <a:solidFill>
                  <a:srgbClr val="FF0000"/>
                </a:solidFill>
              </a:rPr>
              <a:t>C; I=(150÷200)მა; U=(350÷400)ვ;  ერთი შრის t</a:t>
            </a:r>
            <a:r>
              <a:rPr lang="ka-GE" b="1" baseline="-25000" dirty="0">
                <a:solidFill>
                  <a:srgbClr val="FF0000"/>
                </a:solidFill>
              </a:rPr>
              <a:t>დაფ</a:t>
            </a:r>
            <a:r>
              <a:rPr lang="ka-GE" b="1" dirty="0">
                <a:solidFill>
                  <a:srgbClr val="FF0000"/>
                </a:solidFill>
              </a:rPr>
              <a:t>=(2÷3)წთ. </a:t>
            </a:r>
            <a:r>
              <a:rPr lang="ka-GE" dirty="0"/>
              <a:t> </a:t>
            </a:r>
            <a:r>
              <a:rPr lang="ka-GE" b="1" dirty="0">
                <a:solidFill>
                  <a:srgbClr val="002060"/>
                </a:solidFill>
              </a:rPr>
              <a:t>II მაგნ. I=(0,5÷0,7)ა; U=(350÷370)ვ;  t</a:t>
            </a:r>
            <a:r>
              <a:rPr lang="ka-GE" b="1" baseline="-25000" dirty="0">
                <a:solidFill>
                  <a:srgbClr val="002060"/>
                </a:solidFill>
              </a:rPr>
              <a:t>დაფ</a:t>
            </a:r>
            <a:r>
              <a:rPr lang="ka-GE" b="1" dirty="0">
                <a:solidFill>
                  <a:srgbClr val="002060"/>
                </a:solidFill>
              </a:rPr>
              <a:t>=(5÷7)წმ;  t</a:t>
            </a:r>
            <a:r>
              <a:rPr lang="ka-GE" b="1" baseline="-25000" dirty="0">
                <a:solidFill>
                  <a:srgbClr val="002060"/>
                </a:solidFill>
              </a:rPr>
              <a:t>უი</a:t>
            </a:r>
            <a:r>
              <a:rPr lang="ka-GE" b="1" dirty="0">
                <a:solidFill>
                  <a:srgbClr val="002060"/>
                </a:solidFill>
              </a:rPr>
              <a:t>=(1÷3)წთ.  </a:t>
            </a:r>
            <a:r>
              <a:rPr lang="ka-GE" b="1" dirty="0">
                <a:solidFill>
                  <a:srgbClr val="FF0000"/>
                </a:solidFill>
              </a:rPr>
              <a:t>II</a:t>
            </a:r>
            <a:r>
              <a:rPr lang="ka-GE" b="1" dirty="0">
                <a:solidFill>
                  <a:srgbClr val="002060"/>
                </a:solidFill>
              </a:rPr>
              <a:t> მაგნ. </a:t>
            </a:r>
            <a:r>
              <a:rPr lang="en-US" b="1" dirty="0"/>
              <a:t>Fe </a:t>
            </a:r>
            <a:r>
              <a:rPr lang="ka-GE" b="1" dirty="0"/>
              <a:t>ან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Cu </a:t>
            </a:r>
            <a:r>
              <a:rPr lang="ka-GE" b="1" dirty="0">
                <a:solidFill>
                  <a:srgbClr val="7030A0"/>
                </a:solidFill>
              </a:rPr>
              <a:t>     </a:t>
            </a:r>
            <a:r>
              <a:rPr lang="ka-GE" b="1" dirty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ka-GE" b="1" dirty="0" smtClean="0">
                <a:solidFill>
                  <a:srgbClr val="FF0000"/>
                </a:solidFill>
              </a:rPr>
              <a:t>; </a:t>
            </a:r>
            <a:r>
              <a:rPr lang="ka-GE" b="1" dirty="0">
                <a:solidFill>
                  <a:srgbClr val="C00000"/>
                </a:solidFill>
              </a:rPr>
              <a:t>ნიტრიდის ფორმირების შემდეგ იფდ 5წმ იმპ. 2÷10 რაოდ. უი–ის </a:t>
            </a:r>
            <a:r>
              <a:rPr lang="ka-GE" b="1" dirty="0" smtClean="0">
                <a:solidFill>
                  <a:srgbClr val="C00000"/>
                </a:solidFill>
              </a:rPr>
              <a:t>თანხლებით.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a-GE" b="1" dirty="0" smtClean="0"/>
              <a:t>      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88" y="1419790"/>
            <a:ext cx="4667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9693" y="191683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b="1" dirty="0" err="1">
                <a:solidFill>
                  <a:srgbClr val="00B0F0"/>
                </a:solidFill>
              </a:rPr>
              <a:t>GaN</a:t>
            </a:r>
            <a:r>
              <a:rPr lang="en-US" b="1" dirty="0">
                <a:solidFill>
                  <a:srgbClr val="00B0F0"/>
                </a:solidFill>
              </a:rPr>
              <a:t>-</a:t>
            </a:r>
            <a:r>
              <a:rPr lang="ka-GE" b="1" dirty="0">
                <a:solidFill>
                  <a:srgbClr val="00B0F0"/>
                </a:solidFill>
              </a:rPr>
              <a:t>ის ზოგიერთი ელექტრო–ფიზიკური პარამეტრები</a:t>
            </a:r>
            <a:r>
              <a:rPr lang="ka-GE" b="1" dirty="0"/>
              <a:t>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44083"/>
              </p:ext>
            </p:extLst>
          </p:nvPr>
        </p:nvGraphicFramePr>
        <p:xfrm>
          <a:off x="1420578" y="2348880"/>
          <a:ext cx="6077585" cy="74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5"/>
                <a:gridCol w="1036955"/>
                <a:gridCol w="868045"/>
                <a:gridCol w="868045"/>
                <a:gridCol w="868045"/>
                <a:gridCol w="868680"/>
                <a:gridCol w="868680"/>
              </a:tblGrid>
              <a:tr h="454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სისქე, ნმ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აკრძ.ზონ.სიგ. ევ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კონცენტრ.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×</a:t>
                      </a:r>
                      <a:r>
                        <a:rPr lang="ka-GE" sz="1100" dirty="0" smtClean="0">
                          <a:effectLst/>
                        </a:rPr>
                        <a:t>10</a:t>
                      </a:r>
                      <a:r>
                        <a:rPr lang="ka-GE" sz="1100" baseline="30000" dirty="0" smtClean="0">
                          <a:effectLst/>
                        </a:rPr>
                        <a:t>17  </a:t>
                      </a:r>
                      <a:r>
                        <a:rPr lang="ka-GE" sz="1100" dirty="0" smtClean="0">
                          <a:effectLst/>
                        </a:rPr>
                        <a:t>სმ</a:t>
                      </a:r>
                      <a:r>
                        <a:rPr lang="ka-GE" sz="1100" baseline="30000" dirty="0" smtClean="0">
                          <a:effectLst/>
                        </a:rPr>
                        <a:t>–3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კუთ.წინაღ.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ომი·სმ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ძვრადობა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სმ</a:t>
                      </a:r>
                      <a:r>
                        <a:rPr lang="ka-GE" sz="1100" baseline="30000">
                          <a:effectLst/>
                        </a:rPr>
                        <a:t>2</a:t>
                      </a:r>
                      <a:r>
                        <a:rPr lang="ka-GE" sz="1100">
                          <a:effectLst/>
                        </a:rPr>
                        <a:t>/ვ·წმ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გამოს.მუშ.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ევ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გამტ.ტიპი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100÷150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2,3÷32,0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0,13÷41,0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11÷66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60007" y="3214491"/>
            <a:ext cx="20102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4491"/>
            <a:ext cx="3413979" cy="215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13" y="3214490"/>
            <a:ext cx="3574157" cy="21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78077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GaN -ის რენტგენო-დიფრაქციული  მრუდები იფო</a:t>
            </a:r>
            <a:r>
              <a:rPr lang="ka-GE" dirty="0"/>
              <a:t>-</a:t>
            </a:r>
            <a:r>
              <a:rPr lang="ka-GE" b="1" dirty="0"/>
              <a:t>მდე</a:t>
            </a:r>
            <a:r>
              <a:rPr lang="ka-GE" dirty="0"/>
              <a:t> (</a:t>
            </a:r>
            <a:r>
              <a:rPr lang="ka-GE" b="1" dirty="0"/>
              <a:t>–</a:t>
            </a:r>
            <a:r>
              <a:rPr lang="ka-GE" dirty="0"/>
              <a:t>) </a:t>
            </a:r>
            <a:r>
              <a:rPr lang="ka-GE" b="1" dirty="0">
                <a:solidFill>
                  <a:srgbClr val="FF0000"/>
                </a:solidFill>
              </a:rPr>
              <a:t>და შემდეგ  </a:t>
            </a:r>
            <a:r>
              <a:rPr lang="ka-GE" dirty="0"/>
              <a:t>(</a:t>
            </a:r>
            <a:r>
              <a:rPr lang="ka-GE" dirty="0">
                <a:solidFill>
                  <a:srgbClr val="FF0000"/>
                </a:solidFill>
              </a:rPr>
              <a:t>–</a:t>
            </a:r>
            <a:r>
              <a:rPr lang="ka-GE" dirty="0"/>
              <a:t>).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5908" y="5442686"/>
            <a:ext cx="443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>
                <a:solidFill>
                  <a:srgbClr val="0070C0"/>
                </a:solidFill>
              </a:rPr>
              <a:t>რენტგენო-დიფრაქციული მრუდები </a:t>
            </a:r>
          </a:p>
          <a:p>
            <a:pPr algn="ctr"/>
            <a:r>
              <a:rPr lang="ka-GE" b="1" dirty="0">
                <a:solidFill>
                  <a:srgbClr val="0070C0"/>
                </a:solidFill>
              </a:rPr>
              <a:t>GaN-ის (</a:t>
            </a:r>
            <a:r>
              <a:rPr lang="ka-GE" dirty="0">
                <a:solidFill>
                  <a:srgbClr val="0070C0"/>
                </a:solidFill>
              </a:rPr>
              <a:t>–</a:t>
            </a:r>
            <a:r>
              <a:rPr lang="ka-GE" b="1" dirty="0">
                <a:solidFill>
                  <a:srgbClr val="0070C0"/>
                </a:solidFill>
              </a:rPr>
              <a:t>) </a:t>
            </a:r>
            <a:r>
              <a:rPr lang="ka-GE" dirty="0">
                <a:solidFill>
                  <a:srgbClr val="FF0000"/>
                </a:solidFill>
              </a:rPr>
              <a:t>და რკინის ლეგირებით (–)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69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1312</TotalTime>
  <Words>816</Words>
  <Application>Microsoft Office PowerPoint</Application>
  <PresentationFormat>Экран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Трек</vt:lpstr>
      <vt:lpstr>Формула</vt:lpstr>
      <vt:lpstr>Точечный рисунок</vt:lpstr>
      <vt:lpstr>თბილისის სახელმწიფო უნივერსიტეტის ზუსტ და საბუნებისმეტყველო მეცნიერებათა ფაკულტეტის ფიზიკის მიმართულება  </vt:lpstr>
      <vt:lpstr>ინტეგრალური მიკროსქემები</vt:lpstr>
      <vt:lpstr>1. ოპერატიული მეხსიერების ხელსაწყოს –  მემრისტორის  შექმნა და კვლევა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მიკრო და ნანოელექტრონული დაბალტემპერატურული პროცესები</dc:title>
  <dc:creator>user</dc:creator>
  <cp:lastModifiedBy>user</cp:lastModifiedBy>
  <cp:revision>99</cp:revision>
  <cp:lastPrinted>2015-01-29T13:07:44Z</cp:lastPrinted>
  <dcterms:created xsi:type="dcterms:W3CDTF">2015-01-27T07:01:10Z</dcterms:created>
  <dcterms:modified xsi:type="dcterms:W3CDTF">2018-01-22T12:28:49Z</dcterms:modified>
</cp:coreProperties>
</file>