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1" r:id="rId6"/>
    <p:sldId id="272" r:id="rId7"/>
    <p:sldId id="276" r:id="rId8"/>
    <p:sldId id="273" r:id="rId9"/>
    <p:sldId id="277" r:id="rId10"/>
    <p:sldId id="274" r:id="rId11"/>
    <p:sldId id="278" r:id="rId12"/>
    <p:sldId id="279" r:id="rId13"/>
    <p:sldId id="280"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2EE52E9-A3AA-42AF-ADBC-BA713222FB4C}" type="datetimeFigureOut">
              <a:rPr lang="en-US" smtClean="0"/>
              <a:t>1/20/2018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1FEED02-EF9D-4C9E-A602-473B59C08D5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057023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E52E9-A3AA-42AF-ADBC-BA713222FB4C}"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260814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E52E9-A3AA-42AF-ADBC-BA713222FB4C}"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241810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E52E9-A3AA-42AF-ADBC-BA713222FB4C}" type="datetimeFigureOut">
              <a:rPr lang="en-US" smtClean="0"/>
              <a:t>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4087461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2EE52E9-A3AA-42AF-ADBC-BA713222FB4C}" type="datetimeFigureOut">
              <a:rPr lang="en-US" smtClean="0"/>
              <a:t>1/20/2018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1FEED02-EF9D-4C9E-A602-473B59C08D5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912806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EE52E9-A3AA-42AF-ADBC-BA713222FB4C}" type="datetimeFigureOut">
              <a:rPr lang="en-US" smtClean="0"/>
              <a:t>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599325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EE52E9-A3AA-42AF-ADBC-BA713222FB4C}" type="datetimeFigureOut">
              <a:rPr lang="en-US" smtClean="0"/>
              <a:t>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279274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EE52E9-A3AA-42AF-ADBC-BA713222FB4C}" type="datetimeFigureOut">
              <a:rPr lang="en-US" smtClean="0"/>
              <a:t>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314568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E52E9-A3AA-42AF-ADBC-BA713222FB4C}" type="datetimeFigureOut">
              <a:rPr lang="en-US" smtClean="0"/>
              <a:t>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EED02-EF9D-4C9E-A602-473B59C08D52}" type="slidenum">
              <a:rPr lang="en-US" smtClean="0"/>
              <a:t>‹#›</a:t>
            </a:fld>
            <a:endParaRPr lang="en-US"/>
          </a:p>
        </p:txBody>
      </p:sp>
    </p:spTree>
    <p:extLst>
      <p:ext uri="{BB962C8B-B14F-4D97-AF65-F5344CB8AC3E}">
        <p14:creationId xmlns:p14="http://schemas.microsoft.com/office/powerpoint/2010/main" val="261243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2EE52E9-A3AA-42AF-ADBC-BA713222FB4C}" type="datetimeFigureOut">
              <a:rPr lang="en-US" smtClean="0"/>
              <a:t>1/20/2018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1FEED02-EF9D-4C9E-A602-473B59C08D5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094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2EE52E9-A3AA-42AF-ADBC-BA713222FB4C}" type="datetimeFigureOut">
              <a:rPr lang="en-US" smtClean="0"/>
              <a:t>1/20/2018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1FEED02-EF9D-4C9E-A602-473B59C08D5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0511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chemeClr val="bg2">
                <a:lumMod val="100000"/>
              </a:schemeClr>
            </a:gs>
            <a:gs pos="100000">
              <a:schemeClr val="bg2">
                <a:shade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2EE52E9-A3AA-42AF-ADBC-BA713222FB4C}" type="datetimeFigureOut">
              <a:rPr lang="en-US" smtClean="0"/>
              <a:t>1/20/2018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1FEED02-EF9D-4C9E-A602-473B59C08D5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4385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67000">
              <a:schemeClr val="bg2">
                <a:lumMod val="100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1"/>
          <p:cNvSpPr txBox="1">
            <a:spLocks/>
          </p:cNvSpPr>
          <p:nvPr/>
        </p:nvSpPr>
        <p:spPr>
          <a:xfrm>
            <a:off x="1322773" y="2359026"/>
            <a:ext cx="8682362" cy="1959293"/>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pPr>
              <a:lnSpc>
                <a:spcPct val="120000"/>
              </a:lnSpc>
            </a:pPr>
            <a:r>
              <a:rPr lang="ka-GE" b="1" dirty="0"/>
              <a:t>პროგრამული სისტემები სპორტის მენეჯმენტში ძიუდოს მაგალითზე</a:t>
            </a:r>
            <a:endParaRPr lang="en-GB" dirty="0"/>
          </a:p>
        </p:txBody>
      </p:sp>
      <p:sp>
        <p:nvSpPr>
          <p:cNvPr id="5" name="Subtitle 2"/>
          <p:cNvSpPr txBox="1">
            <a:spLocks/>
          </p:cNvSpPr>
          <p:nvPr/>
        </p:nvSpPr>
        <p:spPr>
          <a:xfrm>
            <a:off x="942974" y="4485322"/>
            <a:ext cx="6400800" cy="2031683"/>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l">
              <a:lnSpc>
                <a:spcPct val="120000"/>
              </a:lnSpc>
            </a:pPr>
            <a:r>
              <a:rPr lang="ka-GE" sz="2100" b="1" dirty="0">
                <a:solidFill>
                  <a:schemeClr val="accent1">
                    <a:lumMod val="10000"/>
                  </a:schemeClr>
                </a:solidFill>
              </a:rPr>
              <a:t>თბილისის სახელმწიფო უნივერსიტეტი</a:t>
            </a:r>
          </a:p>
          <a:p>
            <a:pPr algn="l">
              <a:lnSpc>
                <a:spcPct val="120000"/>
              </a:lnSpc>
            </a:pPr>
            <a:r>
              <a:rPr lang="ka-GE" sz="2100" b="1" dirty="0">
                <a:solidFill>
                  <a:schemeClr val="accent1">
                    <a:lumMod val="10000"/>
                  </a:schemeClr>
                </a:solidFill>
              </a:rPr>
              <a:t>ლექტორი:   პროფესორი მანანა ხაჩიძე</a:t>
            </a:r>
          </a:p>
          <a:p>
            <a:pPr algn="l">
              <a:lnSpc>
                <a:spcPct val="120000"/>
              </a:lnSpc>
            </a:pPr>
            <a:r>
              <a:rPr lang="ka-GE" sz="2100" b="1" dirty="0">
                <a:solidFill>
                  <a:schemeClr val="accent1">
                    <a:lumMod val="10000"/>
                  </a:schemeClr>
                </a:solidFill>
              </a:rPr>
              <a:t>სტუდენტი: </a:t>
            </a:r>
            <a:r>
              <a:rPr lang="en-GB" sz="2100" b="1" dirty="0">
                <a:solidFill>
                  <a:schemeClr val="accent1">
                    <a:lumMod val="10000"/>
                  </a:schemeClr>
                </a:solidFill>
              </a:rPr>
              <a:t> </a:t>
            </a:r>
            <a:r>
              <a:rPr lang="ka-GE" sz="2100" b="1" dirty="0">
                <a:solidFill>
                  <a:schemeClr val="accent1">
                    <a:lumMod val="10000"/>
                  </a:schemeClr>
                </a:solidFill>
              </a:rPr>
              <a:t>გიორგი მეცხვარიშვილი</a:t>
            </a:r>
            <a:endParaRPr lang="en-GB" sz="2100" b="1" dirty="0">
              <a:solidFill>
                <a:schemeClr val="accent1">
                  <a:lumMod val="10000"/>
                </a:schemeClr>
              </a:solidFill>
            </a:endParaRPr>
          </a:p>
          <a:p>
            <a:pPr algn="l">
              <a:lnSpc>
                <a:spcPct val="120000"/>
              </a:lnSpc>
            </a:pPr>
            <a:r>
              <a:rPr lang="en-GB" sz="2100" b="1" dirty="0">
                <a:solidFill>
                  <a:srgbClr val="0070C0"/>
                </a:solidFill>
              </a:rPr>
              <a:t>	</a:t>
            </a:r>
            <a:br>
              <a:rPr lang="ka-GE" sz="1400" b="1" dirty="0">
                <a:solidFill>
                  <a:srgbClr val="0070C0"/>
                </a:solidFill>
              </a:rPr>
            </a:br>
            <a:endParaRPr lang="ru-RU" sz="1400" b="1" dirty="0">
              <a:solidFill>
                <a:srgbClr val="0070C0"/>
              </a:solidFill>
            </a:endParaRPr>
          </a:p>
        </p:txBody>
      </p:sp>
      <p:pic>
        <p:nvPicPr>
          <p:cNvPr id="7" name="Picture 2" descr="10947231_10152583839237233_8376118708871657267_n"/>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696451" y="602616"/>
            <a:ext cx="1866900" cy="1866900"/>
          </a:xfrm>
          <a:prstGeom prst="rect">
            <a:avLst/>
          </a:prstGeom>
          <a:noFill/>
          <a:ln w="9525">
            <a:noFill/>
            <a:miter lim="800000"/>
            <a:headEnd/>
            <a:tailEnd/>
          </a:ln>
        </p:spPr>
      </p:pic>
      <p:sp>
        <p:nvSpPr>
          <p:cNvPr id="8" name="Footer Placeholder 7"/>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en-US" b="1" dirty="0">
                <a:solidFill>
                  <a:srgbClr val="0070C0"/>
                </a:solidFill>
              </a:rPr>
              <a:t>1                            </a:t>
            </a:r>
          </a:p>
        </p:txBody>
      </p:sp>
      <p:cxnSp>
        <p:nvCxnSpPr>
          <p:cNvPr id="9" name="Straight Connector 8"/>
          <p:cNvCxnSpPr/>
          <p:nvPr/>
        </p:nvCxnSpPr>
        <p:spPr>
          <a:xfrm>
            <a:off x="942974" y="6334125"/>
            <a:ext cx="11020425" cy="0"/>
          </a:xfrm>
          <a:prstGeom prst="line">
            <a:avLst/>
          </a:prstGeom>
          <a:ln>
            <a:solidFill>
              <a:srgbClr val="0070C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450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err="1"/>
              <a:t>ფუნქციონალის</a:t>
            </a:r>
            <a:r>
              <a:rPr lang="ka-GE" sz="3600" dirty="0"/>
              <a:t> განხილვა</a:t>
            </a:r>
          </a:p>
        </p:txBody>
      </p:sp>
      <p:sp>
        <p:nvSpPr>
          <p:cNvPr id="3" name="Content Placeholder 2"/>
          <p:cNvSpPr>
            <a:spLocks noGrp="1"/>
          </p:cNvSpPr>
          <p:nvPr>
            <p:ph idx="1"/>
          </p:nvPr>
        </p:nvSpPr>
        <p:spPr>
          <a:xfrm>
            <a:off x="1371600" y="1353198"/>
            <a:ext cx="9601200" cy="4514202"/>
          </a:xfrm>
        </p:spPr>
        <p:txBody>
          <a:bodyPr>
            <a:normAutofit fontScale="92500" lnSpcReduction="20000"/>
          </a:bodyPr>
          <a:lstStyle/>
          <a:p>
            <a:pPr marL="0" indent="0">
              <a:buNone/>
            </a:pPr>
            <a:endParaRPr lang="ka-GE" dirty="0"/>
          </a:p>
          <a:p>
            <a:pPr marL="0" indent="0">
              <a:buNone/>
            </a:pPr>
            <a:r>
              <a:rPr lang="ka-GE" dirty="0">
                <a:solidFill>
                  <a:schemeClr val="accent1">
                    <a:lumMod val="10000"/>
                  </a:schemeClr>
                </a:solidFill>
              </a:rPr>
              <a:t>აღნიშნული პროგრამული უზრუნველყოფა იყოფა რამდენიმე ლოგიკურ მოდულად </a:t>
            </a:r>
            <a:r>
              <a:rPr lang="ka-GE" dirty="0" err="1">
                <a:solidFill>
                  <a:schemeClr val="accent1">
                    <a:lumMod val="10000"/>
                  </a:schemeClr>
                </a:solidFill>
              </a:rPr>
              <a:t>ფუნქციონალის</a:t>
            </a:r>
            <a:r>
              <a:rPr lang="ka-GE" dirty="0">
                <a:solidFill>
                  <a:schemeClr val="accent1">
                    <a:lumMod val="10000"/>
                  </a:schemeClr>
                </a:solidFill>
              </a:rPr>
              <a:t> და მომხმარებლის გამოყენების უფლებების მიხედვით. სისტემაში არსებობს </a:t>
            </a:r>
            <a:r>
              <a:rPr lang="ka-GE" dirty="0" err="1">
                <a:solidFill>
                  <a:schemeClr val="accent1">
                    <a:lumMod val="10000"/>
                  </a:schemeClr>
                </a:solidFill>
              </a:rPr>
              <a:t>არაავტორიზებული</a:t>
            </a:r>
            <a:r>
              <a:rPr lang="ka-GE" dirty="0">
                <a:solidFill>
                  <a:schemeClr val="accent1">
                    <a:lumMod val="10000"/>
                  </a:schemeClr>
                </a:solidFill>
              </a:rPr>
              <a:t> და ავტორიზებული მომხმარებლები. </a:t>
            </a:r>
            <a:r>
              <a:rPr lang="ka-GE" dirty="0" err="1">
                <a:solidFill>
                  <a:schemeClr val="accent1">
                    <a:lumMod val="10000"/>
                  </a:schemeClr>
                </a:solidFill>
              </a:rPr>
              <a:t>არაავტორიზებულ</a:t>
            </a:r>
            <a:r>
              <a:rPr lang="ka-GE" dirty="0">
                <a:solidFill>
                  <a:schemeClr val="accent1">
                    <a:lumMod val="10000"/>
                  </a:schemeClr>
                </a:solidFill>
              </a:rPr>
              <a:t> მომხმარებელს პროგრამის მოხმარება შეუძლია საინფორმაციო მიზნებით და ავტორიზებულ მომხმარებელს სხვადასხვა დონეზე მის სამართავად. </a:t>
            </a:r>
            <a:r>
              <a:rPr lang="ka-GE" dirty="0" err="1">
                <a:solidFill>
                  <a:schemeClr val="accent1">
                    <a:lumMod val="10000"/>
                  </a:schemeClr>
                </a:solidFill>
              </a:rPr>
              <a:t>არაავტორიზებული</a:t>
            </a:r>
            <a:r>
              <a:rPr lang="ka-GE" dirty="0">
                <a:solidFill>
                  <a:schemeClr val="accent1">
                    <a:lumMod val="10000"/>
                  </a:schemeClr>
                </a:solidFill>
              </a:rPr>
              <a:t> მომხმარებელი ეცნობა ინფორმაციას სპორტსმენების და ტურნირების შესახებ, ასევე მას შეუძლია თვალყური ადევნოს ნებისმიერი შეჯიბრის ტაბლოს ინფორმაციას პირდაპირ რეჟიმში.</a:t>
            </a:r>
            <a:endParaRPr lang="en-GB" dirty="0">
              <a:solidFill>
                <a:schemeClr val="accent1">
                  <a:lumMod val="10000"/>
                </a:schemeClr>
              </a:solidFill>
            </a:endParaRPr>
          </a:p>
          <a:p>
            <a:pPr marL="0" indent="0">
              <a:buNone/>
            </a:pPr>
            <a:r>
              <a:rPr lang="ka-GE" dirty="0">
                <a:solidFill>
                  <a:schemeClr val="accent1">
                    <a:lumMod val="10000"/>
                  </a:schemeClr>
                </a:solidFill>
              </a:rPr>
              <a:t>ავტორიზებული მომხმარებლები იყოფიან 3 განსხვავებული როლის მიხედვით </a:t>
            </a:r>
            <a:r>
              <a:rPr lang="ka-GE" dirty="0" err="1">
                <a:solidFill>
                  <a:schemeClr val="accent1">
                    <a:lumMod val="10000"/>
                  </a:schemeClr>
                </a:solidFill>
              </a:rPr>
              <a:t>User</a:t>
            </a:r>
            <a:r>
              <a:rPr lang="ka-GE" dirty="0">
                <a:solidFill>
                  <a:schemeClr val="accent1">
                    <a:lumMod val="10000"/>
                  </a:schemeClr>
                </a:solidFill>
              </a:rPr>
              <a:t>, </a:t>
            </a:r>
            <a:r>
              <a:rPr lang="ka-GE" dirty="0" err="1">
                <a:solidFill>
                  <a:schemeClr val="accent1">
                    <a:lumMod val="10000"/>
                  </a:schemeClr>
                </a:solidFill>
              </a:rPr>
              <a:t>Administrator</a:t>
            </a:r>
            <a:r>
              <a:rPr lang="ka-GE" dirty="0">
                <a:solidFill>
                  <a:schemeClr val="accent1">
                    <a:lumMod val="10000"/>
                  </a:schemeClr>
                </a:solidFill>
              </a:rPr>
              <a:t> და </a:t>
            </a:r>
            <a:r>
              <a:rPr lang="ka-GE" dirty="0" err="1">
                <a:solidFill>
                  <a:schemeClr val="accent1">
                    <a:lumMod val="10000"/>
                  </a:schemeClr>
                </a:solidFill>
              </a:rPr>
              <a:t>Super</a:t>
            </a:r>
            <a:r>
              <a:rPr lang="ka-GE" dirty="0">
                <a:solidFill>
                  <a:schemeClr val="accent1">
                    <a:lumMod val="10000"/>
                  </a:schemeClr>
                </a:solidFill>
              </a:rPr>
              <a:t> </a:t>
            </a:r>
            <a:r>
              <a:rPr lang="ka-GE" dirty="0" err="1">
                <a:solidFill>
                  <a:schemeClr val="accent1">
                    <a:lumMod val="10000"/>
                  </a:schemeClr>
                </a:solidFill>
              </a:rPr>
              <a:t>Administrator</a:t>
            </a:r>
            <a:r>
              <a:rPr lang="ka-GE" dirty="0">
                <a:solidFill>
                  <a:schemeClr val="accent1">
                    <a:lumMod val="10000"/>
                  </a:schemeClr>
                </a:solidFill>
              </a:rPr>
              <a:t>. </a:t>
            </a:r>
            <a:r>
              <a:rPr lang="ka-GE" dirty="0" err="1">
                <a:solidFill>
                  <a:schemeClr val="accent1">
                    <a:lumMod val="10000"/>
                  </a:schemeClr>
                </a:solidFill>
              </a:rPr>
              <a:t>User</a:t>
            </a:r>
            <a:r>
              <a:rPr lang="ka-GE" dirty="0">
                <a:solidFill>
                  <a:schemeClr val="accent1">
                    <a:lumMod val="10000"/>
                  </a:schemeClr>
                </a:solidFill>
              </a:rPr>
              <a:t>-ს აქვს ნებართვა და სპეციალური პანელი იმისთვის, რომ მართოს ტაბლოზე განთავსებული ინფორმაცია. </a:t>
            </a:r>
            <a:r>
              <a:rPr lang="ka-GE" dirty="0" err="1">
                <a:solidFill>
                  <a:schemeClr val="accent1">
                    <a:lumMod val="10000"/>
                  </a:schemeClr>
                </a:solidFill>
              </a:rPr>
              <a:t>Administrator</a:t>
            </a:r>
            <a:r>
              <a:rPr lang="ka-GE" dirty="0">
                <a:solidFill>
                  <a:schemeClr val="accent1">
                    <a:lumMod val="10000"/>
                  </a:schemeClr>
                </a:solidFill>
              </a:rPr>
              <a:t>-ს აქვს ნებართვა და დამატებით </a:t>
            </a:r>
            <a:r>
              <a:rPr lang="ka-GE" dirty="0" err="1">
                <a:solidFill>
                  <a:schemeClr val="accent1">
                    <a:lumMod val="10000"/>
                  </a:schemeClr>
                </a:solidFill>
              </a:rPr>
              <a:t>ფუნქციონალი</a:t>
            </a:r>
            <a:r>
              <a:rPr lang="ka-GE" dirty="0">
                <a:solidFill>
                  <a:schemeClr val="accent1">
                    <a:lumMod val="10000"/>
                  </a:schemeClr>
                </a:solidFill>
              </a:rPr>
              <a:t>, რომ აკონტროლოს და მართოს სისტემაში არსებული </a:t>
            </a:r>
            <a:r>
              <a:rPr lang="ka-GE" dirty="0" err="1">
                <a:solidFill>
                  <a:schemeClr val="accent1">
                    <a:lumMod val="10000"/>
                  </a:schemeClr>
                </a:solidFill>
              </a:rPr>
              <a:t>User</a:t>
            </a:r>
            <a:r>
              <a:rPr lang="ka-GE" dirty="0">
                <a:solidFill>
                  <a:schemeClr val="accent1">
                    <a:lumMod val="10000"/>
                  </a:schemeClr>
                </a:solidFill>
              </a:rPr>
              <a:t>-ები, ასევე რომ დაამატოს, შეცვალოს ან წაშალოს სპორტსმენის ან ტურნირის შესახებ ინფორმაცია და შექმნას ახალი ტურნირი, დაამატოს მასში სპორტსმენები და შექმნას ან მოდიფიკაცია გაუკეთოს შეწყვილების ცხრილს. </a:t>
            </a:r>
            <a:r>
              <a:rPr lang="ka-GE" dirty="0" err="1">
                <a:solidFill>
                  <a:schemeClr val="accent1">
                    <a:lumMod val="10000"/>
                  </a:schemeClr>
                </a:solidFill>
              </a:rPr>
              <a:t>Super</a:t>
            </a:r>
            <a:r>
              <a:rPr lang="ka-GE" dirty="0">
                <a:solidFill>
                  <a:schemeClr val="accent1">
                    <a:lumMod val="10000"/>
                  </a:schemeClr>
                </a:solidFill>
              </a:rPr>
              <a:t> </a:t>
            </a:r>
            <a:r>
              <a:rPr lang="ka-GE" dirty="0" err="1">
                <a:solidFill>
                  <a:schemeClr val="accent1">
                    <a:lumMod val="10000"/>
                  </a:schemeClr>
                </a:solidFill>
              </a:rPr>
              <a:t>Administrator</a:t>
            </a:r>
            <a:r>
              <a:rPr lang="ka-GE" dirty="0">
                <a:solidFill>
                  <a:schemeClr val="accent1">
                    <a:lumMod val="10000"/>
                  </a:schemeClr>
                </a:solidFill>
              </a:rPr>
              <a:t>-ს აქვს ნებართვა და ყველა ზემოთ ჩამოთვლილი </a:t>
            </a:r>
            <a:r>
              <a:rPr lang="ka-GE" dirty="0" err="1">
                <a:solidFill>
                  <a:schemeClr val="accent1">
                    <a:lumMod val="10000"/>
                  </a:schemeClr>
                </a:solidFill>
              </a:rPr>
              <a:t>ფუქციონალი</a:t>
            </a:r>
            <a:r>
              <a:rPr lang="ka-GE" dirty="0">
                <a:solidFill>
                  <a:schemeClr val="accent1">
                    <a:lumMod val="10000"/>
                  </a:schemeClr>
                </a:solidFill>
              </a:rPr>
              <a:t> და ამას დამატებით შეუძლია მართოს სისტემაში არსებული </a:t>
            </a:r>
            <a:r>
              <a:rPr lang="ka-GE" dirty="0" err="1">
                <a:solidFill>
                  <a:schemeClr val="accent1">
                    <a:lumMod val="10000"/>
                  </a:schemeClr>
                </a:solidFill>
              </a:rPr>
              <a:t>Administrator</a:t>
            </a:r>
            <a:r>
              <a:rPr lang="ka-GE" dirty="0">
                <a:solidFill>
                  <a:schemeClr val="accent1">
                    <a:lumMod val="10000"/>
                  </a:schemeClr>
                </a:solidFill>
              </a:rPr>
              <a:t>-ები.</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10</a:t>
            </a:r>
            <a:r>
              <a:rPr lang="en-US" b="1" dirty="0">
                <a:solidFill>
                  <a:srgbClr val="0070C0"/>
                </a:solidFill>
              </a:rPr>
              <a:t>                            </a:t>
            </a:r>
          </a:p>
        </p:txBody>
      </p:sp>
    </p:spTree>
    <p:extLst>
      <p:ext uri="{BB962C8B-B14F-4D97-AF65-F5344CB8AC3E}">
        <p14:creationId xmlns:p14="http://schemas.microsoft.com/office/powerpoint/2010/main" val="3418053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ძირითადი ამოცანები და მოდულები</a:t>
            </a:r>
          </a:p>
        </p:txBody>
      </p:sp>
      <p:sp>
        <p:nvSpPr>
          <p:cNvPr id="3" name="Content Placeholder 2"/>
          <p:cNvSpPr>
            <a:spLocks noGrp="1"/>
          </p:cNvSpPr>
          <p:nvPr>
            <p:ph idx="1"/>
          </p:nvPr>
        </p:nvSpPr>
        <p:spPr>
          <a:xfrm>
            <a:off x="1371600" y="1353198"/>
            <a:ext cx="9601200" cy="4514202"/>
          </a:xfrm>
        </p:spPr>
        <p:txBody>
          <a:bodyPr>
            <a:normAutofit/>
          </a:bodyPr>
          <a:lstStyle/>
          <a:p>
            <a:pPr marL="0" indent="0">
              <a:buNone/>
            </a:pPr>
            <a:endParaRPr lang="ka-GE" dirty="0"/>
          </a:p>
          <a:p>
            <a:pPr marL="0" indent="0">
              <a:buNone/>
            </a:pPr>
            <a:r>
              <a:rPr lang="ka-GE" b="1" dirty="0">
                <a:solidFill>
                  <a:schemeClr val="accent1">
                    <a:lumMod val="10000"/>
                  </a:schemeClr>
                </a:solidFill>
              </a:rPr>
              <a:t>სისტემის ორგანიზება:</a:t>
            </a:r>
            <a:endParaRPr lang="en-GB" b="1" dirty="0">
              <a:solidFill>
                <a:schemeClr val="accent1">
                  <a:lumMod val="10000"/>
                </a:schemeClr>
              </a:solidFill>
            </a:endParaRPr>
          </a:p>
          <a:p>
            <a:pPr marL="0" indent="0">
              <a:buNone/>
            </a:pPr>
            <a:r>
              <a:rPr lang="ka-GE" dirty="0">
                <a:solidFill>
                  <a:schemeClr val="accent1">
                    <a:lumMod val="10000"/>
                  </a:schemeClr>
                </a:solidFill>
              </a:rPr>
              <a:t>სისტემაში არსებობს მონაცემთა ბაზა, სადაც შენახულია ინფორმაცია სპორტსმენებისა და ტურნირების შესახებ. სისტემის ადმინისტრატორს შეუძლია დაამატოს, შეცვალოს ან წაშალოს ამ სახის ნებისმიერი ინფორმაცია.</a:t>
            </a:r>
            <a:endParaRPr lang="en-GB" dirty="0">
              <a:solidFill>
                <a:schemeClr val="accent1">
                  <a:lumMod val="10000"/>
                </a:schemeClr>
              </a:solidFill>
            </a:endParaRPr>
          </a:p>
          <a:p>
            <a:pPr marL="0" indent="0">
              <a:buNone/>
            </a:pPr>
            <a:r>
              <a:rPr lang="ka-GE" b="1" dirty="0">
                <a:solidFill>
                  <a:schemeClr val="accent1">
                    <a:lumMod val="10000"/>
                  </a:schemeClr>
                </a:solidFill>
              </a:rPr>
              <a:t>ტურნირის შედგენის ამოცანა:</a:t>
            </a:r>
            <a:endParaRPr lang="en-GB" b="1" dirty="0">
              <a:solidFill>
                <a:schemeClr val="accent1">
                  <a:lumMod val="10000"/>
                </a:schemeClr>
              </a:solidFill>
            </a:endParaRPr>
          </a:p>
          <a:p>
            <a:pPr marL="0" indent="0">
              <a:buNone/>
            </a:pPr>
            <a:r>
              <a:rPr lang="ka-GE" dirty="0">
                <a:solidFill>
                  <a:schemeClr val="accent1">
                    <a:lumMod val="10000"/>
                  </a:schemeClr>
                </a:solidFill>
              </a:rPr>
              <a:t>საწყის საფეხურზე იქმნება ტურნირი, შემდგომ აღნიშნულ ტურნირს ემატება მონაწილეები.  დამატებული მონაწილეების რაოდენობის და მათი რეიტინგის მიხედვით ჩვენს მიერ შექმნილი შეწყვილების ალგორითმის გამოყენებით იქმნება შეწყვილების ცხრილი, რის მიხედვითაც ტარდება ჭიდაობები.</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11</a:t>
            </a:r>
            <a:r>
              <a:rPr lang="en-US" b="1" dirty="0">
                <a:solidFill>
                  <a:srgbClr val="0070C0"/>
                </a:solidFill>
              </a:rPr>
              <a:t>                            </a:t>
            </a:r>
          </a:p>
        </p:txBody>
      </p:sp>
    </p:spTree>
    <p:extLst>
      <p:ext uri="{BB962C8B-B14F-4D97-AF65-F5344CB8AC3E}">
        <p14:creationId xmlns:p14="http://schemas.microsoft.com/office/powerpoint/2010/main" val="606726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ძირითადი ამოცანები და მოდულები</a:t>
            </a:r>
          </a:p>
        </p:txBody>
      </p:sp>
      <p:sp>
        <p:nvSpPr>
          <p:cNvPr id="3" name="Content Placeholder 2"/>
          <p:cNvSpPr>
            <a:spLocks noGrp="1"/>
          </p:cNvSpPr>
          <p:nvPr>
            <p:ph idx="1"/>
          </p:nvPr>
        </p:nvSpPr>
        <p:spPr>
          <a:xfrm>
            <a:off x="1371600" y="1353198"/>
            <a:ext cx="9601200" cy="4514202"/>
          </a:xfrm>
        </p:spPr>
        <p:txBody>
          <a:bodyPr>
            <a:normAutofit fontScale="92500" lnSpcReduction="20000"/>
          </a:bodyPr>
          <a:lstStyle/>
          <a:p>
            <a:pPr marL="0" indent="0">
              <a:buNone/>
            </a:pPr>
            <a:endParaRPr lang="ka-GE" dirty="0"/>
          </a:p>
          <a:p>
            <a:pPr marL="0" indent="0">
              <a:buNone/>
            </a:pPr>
            <a:r>
              <a:rPr lang="ka-GE" b="1" dirty="0">
                <a:solidFill>
                  <a:schemeClr val="accent1">
                    <a:lumMod val="10000"/>
                  </a:schemeClr>
                </a:solidFill>
              </a:rPr>
              <a:t>ტაბლოს მართვა:</a:t>
            </a:r>
            <a:endParaRPr lang="en-GB" b="1" dirty="0">
              <a:solidFill>
                <a:schemeClr val="accent1">
                  <a:lumMod val="10000"/>
                </a:schemeClr>
              </a:solidFill>
            </a:endParaRPr>
          </a:p>
          <a:p>
            <a:pPr marL="0" indent="0">
              <a:buNone/>
            </a:pPr>
            <a:r>
              <a:rPr lang="ka-GE" dirty="0">
                <a:solidFill>
                  <a:schemeClr val="accent1">
                    <a:lumMod val="10000"/>
                  </a:schemeClr>
                </a:solidFill>
              </a:rPr>
              <a:t>ტაბლოს მართვა დაფუძნებულია ძიუდოს შეჯიბრის პრინციპზე. შეჯიბრი მიმდინარეობს ორ სპორტსმენს შორის ძირითადი 4 წუთის განმავლობაში. თუ ძირითადი 4 წუთის ამოწურვის შემდგომ ვერ გამოვლინდა გამარჯვებული, ათვლას დაიწყებს დამატებითი დრო გამარჯვებულის გამოვლენამდე. გამარჯვება განისაზღვრება ორი ტიპის ქულათა სისტემით. 1. </a:t>
            </a:r>
            <a:r>
              <a:rPr lang="ka-GE" dirty="0" err="1">
                <a:solidFill>
                  <a:schemeClr val="accent1">
                    <a:lumMod val="10000"/>
                  </a:schemeClr>
                </a:solidFill>
              </a:rPr>
              <a:t>იპონი</a:t>
            </a:r>
            <a:r>
              <a:rPr lang="ka-GE" dirty="0">
                <a:solidFill>
                  <a:schemeClr val="accent1">
                    <a:lumMod val="10000"/>
                  </a:schemeClr>
                </a:solidFill>
              </a:rPr>
              <a:t> - მისი მნიშვნელობა შეიძლება იყოს 1 ან 0. თუ რომელიმე სპორტსმენი გააკეთებს </a:t>
            </a:r>
            <a:r>
              <a:rPr lang="ka-GE" dirty="0" err="1">
                <a:solidFill>
                  <a:schemeClr val="accent1">
                    <a:lumMod val="10000"/>
                  </a:schemeClr>
                </a:solidFill>
              </a:rPr>
              <a:t>იპონს</a:t>
            </a:r>
            <a:r>
              <a:rPr lang="ka-GE" dirty="0">
                <a:solidFill>
                  <a:schemeClr val="accent1">
                    <a:lumMod val="10000"/>
                  </a:schemeClr>
                </a:solidFill>
              </a:rPr>
              <a:t> შეჯიბრი სრულდება და გამარჯვებულად ცხადდება ზემოაღნიშნული მოჭიდავე. 2. ვაზარი -  მისი მნიშვნელობა შეიძლება იყოს 0 ან ნებისმიერი ნატურალური რიცხვი. თითო ილეთის გაკეთება აისახება 1 ქულის მომატების სახით. გამარჯვებულია ის მონაწილე რომელიც მეტ ვაზარის ქულას დააგროვებს. ამას დამატებით ჯარიმის სახით თითოეულმა მონაწილემ შეიძლება მიიღოს მაქსიმუმ 3 გაფრთხილება. მესამე გაფრთხილებისას მონაწილე ეთიშება შეჯიბრს და გამარჯვებულად ცხადდება მისი ოპონენტი. მონაწილე შეიძლება ასევე </a:t>
            </a:r>
            <a:r>
              <a:rPr lang="ka-GE" dirty="0" err="1">
                <a:solidFill>
                  <a:schemeClr val="accent1">
                    <a:lumMod val="10000"/>
                  </a:schemeClr>
                </a:solidFill>
              </a:rPr>
              <a:t>დისკვალიფიცირდეს</a:t>
            </a:r>
            <a:r>
              <a:rPr lang="ka-GE" dirty="0">
                <a:solidFill>
                  <a:schemeClr val="accent1">
                    <a:lumMod val="10000"/>
                  </a:schemeClr>
                </a:solidFill>
              </a:rPr>
              <a:t> ტურნირის მიმდინარეობისას წონითი კატეგორიის დარღვევის გამო. ამ შემთხვევაშიც, გამარჯვებულად ცხადდება მისი ოპონენტი სპორტსმენი.</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dirty="0">
                <a:solidFill>
                  <a:srgbClr val="0070C0"/>
                </a:solidFill>
              </a:rPr>
              <a:t>12</a:t>
            </a:r>
            <a:r>
              <a:rPr lang="en-US" b="1" dirty="0">
                <a:solidFill>
                  <a:srgbClr val="0070C0"/>
                </a:solidFill>
              </a:rPr>
              <a:t>                            </a:t>
            </a:r>
          </a:p>
        </p:txBody>
      </p:sp>
    </p:spTree>
    <p:extLst>
      <p:ext uri="{BB962C8B-B14F-4D97-AF65-F5344CB8AC3E}">
        <p14:creationId xmlns:p14="http://schemas.microsoft.com/office/powerpoint/2010/main" val="912560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დასკვნა</a:t>
            </a:r>
          </a:p>
        </p:txBody>
      </p:sp>
      <p:sp>
        <p:nvSpPr>
          <p:cNvPr id="3" name="Content Placeholder 2"/>
          <p:cNvSpPr>
            <a:spLocks noGrp="1"/>
          </p:cNvSpPr>
          <p:nvPr>
            <p:ph idx="1"/>
          </p:nvPr>
        </p:nvSpPr>
        <p:spPr>
          <a:xfrm>
            <a:off x="1371600" y="1353198"/>
            <a:ext cx="9601200" cy="4514202"/>
          </a:xfrm>
        </p:spPr>
        <p:txBody>
          <a:bodyPr>
            <a:normAutofit lnSpcReduction="10000"/>
          </a:bodyPr>
          <a:lstStyle/>
          <a:p>
            <a:pPr marL="0" indent="0">
              <a:buNone/>
            </a:pPr>
            <a:r>
              <a:rPr lang="ka-GE" dirty="0">
                <a:solidFill>
                  <a:srgbClr val="002060"/>
                </a:solidFill>
              </a:rPr>
              <a:t>გამომდინარე იქიდან, რომ ამგვარი სისტემები საჭიროა ქართულ სპორტულ მენეჯმენტშიც, ფედერაციები სხვადასხვა სახის რესურსებით </a:t>
            </a:r>
            <a:r>
              <a:rPr lang="ka-GE" dirty="0" err="1">
                <a:solidFill>
                  <a:srgbClr val="002060"/>
                </a:solidFill>
              </a:rPr>
              <a:t>ეძიებიან</a:t>
            </a:r>
            <a:r>
              <a:rPr lang="ka-GE" dirty="0">
                <a:solidFill>
                  <a:srgbClr val="002060"/>
                </a:solidFill>
              </a:rPr>
              <a:t> მათ.  საბოლოო ჯამში კი - უცხო ქვეყნიდან იღებენ მაგალითს და უშედეგოდ ცდილობენ მათ ქართულ სტრუქტურაზე მორგებას.  სწორედ ამიტომ, ეს ნაშრომი გთავაზობთ სრულიად ახალ მიგნებას ქართულ სპორტულ მენეჯმენტში ძიუდოს მაგალითზე. ასეთი სახის პროექტი უნიკალურია საქართველოში და ანალოგი არ აქვს. </a:t>
            </a:r>
          </a:p>
          <a:p>
            <a:pPr marL="0" indent="0">
              <a:buNone/>
            </a:pPr>
            <a:r>
              <a:rPr lang="ka-GE" dirty="0">
                <a:solidFill>
                  <a:srgbClr val="002060"/>
                </a:solidFill>
              </a:rPr>
              <a:t>ასეთი მიდგომა გვეხმარება, ეროვნულ დონეზე ჩატარებულ შეჯიბრებზე შეჯიბრისას საინფორმაციო ტაბლოს ვმართოთ და ინფორმაციული სახით ვაჩვენოთ. რაც ძალიან მნიშვნელოვანია, ის ასევე აერთიანებს საქართველოში მოასპარეზე სპორტსმენებისა და ორგანიზებული ტურნირების ბაზას. აგრეთვე, მათ სამართავ პანელს. ალგორითმი, რომელსაც აპლიკაცია შეიცავს, ტურნირზე წარდგენილი სპორტსმენების შეწყვილების ცხრილს </a:t>
            </a:r>
            <a:r>
              <a:rPr lang="ka-GE" dirty="0" err="1">
                <a:solidFill>
                  <a:srgbClr val="002060"/>
                </a:solidFill>
              </a:rPr>
              <a:t>ადგენა</a:t>
            </a:r>
            <a:r>
              <a:rPr lang="ka-GE" dirty="0">
                <a:solidFill>
                  <a:srgbClr val="002060"/>
                </a:solidFill>
              </a:rPr>
              <a:t> (იძლევა მოდიფიკაციის საშუალებას), ასევე აკეთებს მესამე ადგილის შეწყვილების ალგორითმს.</a:t>
            </a:r>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en-GB" sz="1400" dirty="0">
                <a:solidFill>
                  <a:srgbClr val="0070C0"/>
                </a:solidFill>
              </a:rPr>
              <a:t>13</a:t>
            </a:r>
            <a:r>
              <a:rPr lang="en-US" b="1" dirty="0">
                <a:solidFill>
                  <a:srgbClr val="0070C0"/>
                </a:solidFill>
              </a:rPr>
              <a:t>                            </a:t>
            </a:r>
          </a:p>
        </p:txBody>
      </p:sp>
    </p:spTree>
    <p:extLst>
      <p:ext uri="{BB962C8B-B14F-4D97-AF65-F5344CB8AC3E}">
        <p14:creationId xmlns:p14="http://schemas.microsoft.com/office/powerpoint/2010/main" val="3952831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24100" y="3019425"/>
            <a:ext cx="9601200" cy="1485900"/>
          </a:xfrm>
        </p:spPr>
        <p:txBody>
          <a:bodyPr/>
          <a:lstStyle/>
          <a:p>
            <a:r>
              <a:rPr lang="ka-GE" b="1" dirty="0">
                <a:effectLst>
                  <a:outerShdw blurRad="38100" dist="38100" dir="2700000" algn="tl">
                    <a:srgbClr val="000000">
                      <a:alpha val="43137"/>
                    </a:srgbClr>
                  </a:outerShdw>
                </a:effectLst>
              </a:rPr>
              <a:t>გმადლობ ყურადღებისთვის!</a:t>
            </a:r>
            <a:endParaRPr lang="ru-RU" b="1" dirty="0">
              <a:effectLst>
                <a:outerShdw blurRad="38100" dist="38100" dir="2700000" algn="tl">
                  <a:srgbClr val="000000">
                    <a:alpha val="43137"/>
                  </a:srgbClr>
                </a:outerShdw>
              </a:effectLst>
            </a:endParaRPr>
          </a:p>
        </p:txBody>
      </p:sp>
      <p:pic>
        <p:nvPicPr>
          <p:cNvPr id="5" name="Picture 2" descr="10947231_10152583839237233_8376118708871657267_n"/>
          <p:cNvPicPr>
            <a:picLocks noChangeAspect="1" noChangeArrowheads="1"/>
          </p:cNvPicPr>
          <p:nvPr/>
        </p:nvPicPr>
        <p:blipFill>
          <a:blip r:embed="rId2" cstate="print">
            <a:clrChange>
              <a:clrFrom>
                <a:srgbClr val="FFFFF5"/>
              </a:clrFrom>
              <a:clrTo>
                <a:srgbClr val="FFFFF5">
                  <a:alpha val="0"/>
                </a:srgbClr>
              </a:clrTo>
            </a:clrChange>
          </a:blip>
          <a:srcRect/>
          <a:stretch>
            <a:fillRect/>
          </a:stretch>
        </p:blipFill>
        <p:spPr bwMode="auto">
          <a:xfrm>
            <a:off x="9982201" y="429186"/>
            <a:ext cx="1447799" cy="1447799"/>
          </a:xfrm>
          <a:prstGeom prst="rect">
            <a:avLst/>
          </a:prstGeom>
          <a:noFill/>
          <a:ln w="9525">
            <a:noFill/>
            <a:miter lim="800000"/>
            <a:headEnd/>
            <a:tailEnd/>
          </a:ln>
        </p:spPr>
      </p:pic>
      <p:sp>
        <p:nvSpPr>
          <p:cNvPr id="6" name="Title 1">
            <a:extLst>
              <a:ext uri="{FF2B5EF4-FFF2-40B4-BE49-F238E27FC236}">
                <a16:creationId xmlns:a16="http://schemas.microsoft.com/office/drawing/2014/main" id="{4ED2259F-0F71-46E9-9513-C1885E20E3AA}"/>
              </a:ext>
            </a:extLst>
          </p:cNvPr>
          <p:cNvSpPr txBox="1">
            <a:spLocks/>
          </p:cNvSpPr>
          <p:nvPr/>
        </p:nvSpPr>
        <p:spPr>
          <a:xfrm>
            <a:off x="2803494" y="4041837"/>
            <a:ext cx="6837655" cy="463488"/>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ka-GE" sz="2400" dirty="0">
                <a:solidFill>
                  <a:schemeClr val="accent1">
                    <a:lumMod val="10000"/>
                  </a:schemeClr>
                </a:solidFill>
              </a:rPr>
              <a:t>2018 წ, თბილისის სახელმწიფო უნივერსიტეტი</a:t>
            </a:r>
            <a:endParaRPr lang="ru-RU" sz="2400" dirty="0">
              <a:solidFill>
                <a:schemeClr val="accent1">
                  <a:lumMod val="10000"/>
                </a:schemeClr>
              </a:solidFill>
            </a:endParaRPr>
          </a:p>
        </p:txBody>
      </p:sp>
      <p:sp>
        <p:nvSpPr>
          <p:cNvPr id="7" name="Title 1">
            <a:extLst>
              <a:ext uri="{FF2B5EF4-FFF2-40B4-BE49-F238E27FC236}">
                <a16:creationId xmlns:a16="http://schemas.microsoft.com/office/drawing/2014/main" id="{F5589F0B-2B94-4629-9E7F-C95CA63A07A8}"/>
              </a:ext>
            </a:extLst>
          </p:cNvPr>
          <p:cNvSpPr txBox="1">
            <a:spLocks/>
          </p:cNvSpPr>
          <p:nvPr/>
        </p:nvSpPr>
        <p:spPr>
          <a:xfrm>
            <a:off x="2893750" y="4709512"/>
            <a:ext cx="6837655" cy="463488"/>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ka-GE" sz="2400" dirty="0">
                <a:solidFill>
                  <a:schemeClr val="accent1">
                    <a:lumMod val="10000"/>
                  </a:schemeClr>
                </a:solidFill>
              </a:rPr>
              <a:t>გიორგი მეცხვარიშვილი</a:t>
            </a:r>
            <a:endParaRPr lang="ru-RU" sz="2400" dirty="0">
              <a:solidFill>
                <a:schemeClr val="accent1">
                  <a:lumMod val="10000"/>
                </a:schemeClr>
              </a:solidFill>
            </a:endParaRPr>
          </a:p>
        </p:txBody>
      </p:sp>
    </p:spTree>
    <p:extLst>
      <p:ext uri="{BB962C8B-B14F-4D97-AF65-F5344CB8AC3E}">
        <p14:creationId xmlns:p14="http://schemas.microsoft.com/office/powerpoint/2010/main" val="344428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განხილვის საკითხები</a:t>
            </a:r>
            <a:endParaRPr lang="en-US" dirty="0"/>
          </a:p>
        </p:txBody>
      </p:sp>
      <p:sp>
        <p:nvSpPr>
          <p:cNvPr id="3" name="Content Placeholder 2"/>
          <p:cNvSpPr>
            <a:spLocks noGrp="1"/>
          </p:cNvSpPr>
          <p:nvPr>
            <p:ph idx="1"/>
          </p:nvPr>
        </p:nvSpPr>
        <p:spPr/>
        <p:txBody>
          <a:bodyPr>
            <a:normAutofit fontScale="55000" lnSpcReduction="20000"/>
          </a:bodyPr>
          <a:lstStyle/>
          <a:p>
            <a:r>
              <a:rPr lang="ka-GE" sz="4000" dirty="0">
                <a:solidFill>
                  <a:schemeClr val="accent1">
                    <a:lumMod val="10000"/>
                  </a:schemeClr>
                </a:solidFill>
              </a:rPr>
              <a:t>შესავალი</a:t>
            </a:r>
          </a:p>
          <a:p>
            <a:r>
              <a:rPr lang="ka-GE" sz="4000" dirty="0">
                <a:solidFill>
                  <a:schemeClr val="accent1">
                    <a:lumMod val="10000"/>
                  </a:schemeClr>
                </a:solidFill>
              </a:rPr>
              <a:t>პროგრამული უზრუნველყოფის ინჟინერია</a:t>
            </a:r>
          </a:p>
          <a:p>
            <a:r>
              <a:rPr lang="ka-GE" sz="4000" dirty="0">
                <a:solidFill>
                  <a:schemeClr val="accent1">
                    <a:lumMod val="10000"/>
                  </a:schemeClr>
                </a:solidFill>
              </a:rPr>
              <a:t>გამოყენებული ტექნოლოგიები, პროგრამირების ენები და </a:t>
            </a:r>
            <a:r>
              <a:rPr lang="ka-GE" sz="4000" dirty="0" err="1">
                <a:solidFill>
                  <a:schemeClr val="accent1">
                    <a:lumMod val="10000"/>
                  </a:schemeClr>
                </a:solidFill>
              </a:rPr>
              <a:t>ფრეიმვორქები</a:t>
            </a:r>
            <a:endParaRPr lang="ka-GE" sz="4000" dirty="0">
              <a:solidFill>
                <a:schemeClr val="accent1">
                  <a:lumMod val="10000"/>
                </a:schemeClr>
              </a:solidFill>
            </a:endParaRPr>
          </a:p>
          <a:p>
            <a:r>
              <a:rPr lang="ka-GE" sz="4000" dirty="0">
                <a:solidFill>
                  <a:schemeClr val="accent1">
                    <a:lumMod val="10000"/>
                  </a:schemeClr>
                </a:solidFill>
              </a:rPr>
              <a:t>პროგრამირების კარგი სტილი, გამოყენებული </a:t>
            </a:r>
            <a:r>
              <a:rPr lang="ka-GE" sz="4000" dirty="0" err="1">
                <a:solidFill>
                  <a:schemeClr val="accent1">
                    <a:lumMod val="10000"/>
                  </a:schemeClr>
                </a:solidFill>
              </a:rPr>
              <a:t>პატერნები</a:t>
            </a:r>
            <a:endParaRPr lang="ka-GE" sz="4000" dirty="0">
              <a:solidFill>
                <a:schemeClr val="accent1">
                  <a:lumMod val="10000"/>
                </a:schemeClr>
              </a:solidFill>
            </a:endParaRPr>
          </a:p>
          <a:p>
            <a:r>
              <a:rPr lang="ka-GE" sz="4000" dirty="0">
                <a:solidFill>
                  <a:schemeClr val="accent1">
                    <a:lumMod val="10000"/>
                  </a:schemeClr>
                </a:solidFill>
              </a:rPr>
              <a:t>დამხმარე ბიბლიოთეკები</a:t>
            </a:r>
          </a:p>
          <a:p>
            <a:r>
              <a:rPr lang="ka-GE" sz="4000" dirty="0">
                <a:solidFill>
                  <a:schemeClr val="accent1">
                    <a:lumMod val="10000"/>
                  </a:schemeClr>
                </a:solidFill>
              </a:rPr>
              <a:t>პორტალის მიზანი</a:t>
            </a:r>
          </a:p>
          <a:p>
            <a:r>
              <a:rPr lang="ka-GE" sz="4000" dirty="0" err="1">
                <a:solidFill>
                  <a:schemeClr val="accent1">
                    <a:lumMod val="10000"/>
                  </a:schemeClr>
                </a:solidFill>
              </a:rPr>
              <a:t>ფუნქციონალის</a:t>
            </a:r>
            <a:r>
              <a:rPr lang="ka-GE" sz="4000" dirty="0">
                <a:solidFill>
                  <a:schemeClr val="accent1">
                    <a:lumMod val="10000"/>
                  </a:schemeClr>
                </a:solidFill>
              </a:rPr>
              <a:t> განხილვა</a:t>
            </a:r>
          </a:p>
          <a:p>
            <a:r>
              <a:rPr lang="ka-GE" sz="4000" dirty="0">
                <a:solidFill>
                  <a:schemeClr val="accent1">
                    <a:lumMod val="10000"/>
                  </a:schemeClr>
                </a:solidFill>
              </a:rPr>
              <a:t>დასკვნა</a:t>
            </a:r>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2</a:t>
            </a:r>
            <a:r>
              <a:rPr lang="en-US" b="1" dirty="0">
                <a:solidFill>
                  <a:srgbClr val="0070C0"/>
                </a:solidFill>
              </a:rPr>
              <a:t>                            </a:t>
            </a:r>
          </a:p>
        </p:txBody>
      </p:sp>
    </p:spTree>
    <p:extLst>
      <p:ext uri="{BB962C8B-B14F-4D97-AF65-F5344CB8AC3E}">
        <p14:creationId xmlns:p14="http://schemas.microsoft.com/office/powerpoint/2010/main" val="245076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შესავალი</a:t>
            </a:r>
            <a:endParaRPr lang="en-US" dirty="0"/>
          </a:p>
        </p:txBody>
      </p:sp>
      <p:sp>
        <p:nvSpPr>
          <p:cNvPr id="3" name="Content Placeholder 2"/>
          <p:cNvSpPr>
            <a:spLocks noGrp="1"/>
          </p:cNvSpPr>
          <p:nvPr>
            <p:ph idx="1"/>
          </p:nvPr>
        </p:nvSpPr>
        <p:spPr>
          <a:xfrm>
            <a:off x="1371600" y="1571348"/>
            <a:ext cx="9601200" cy="4296051"/>
          </a:xfrm>
        </p:spPr>
        <p:txBody>
          <a:bodyPr>
            <a:normAutofit/>
          </a:bodyPr>
          <a:lstStyle/>
          <a:p>
            <a:pPr marL="0" indent="0">
              <a:buNone/>
            </a:pPr>
            <a:r>
              <a:rPr lang="ka-GE" dirty="0">
                <a:solidFill>
                  <a:schemeClr val="accent1">
                    <a:lumMod val="10000"/>
                  </a:schemeClr>
                </a:solidFill>
              </a:rPr>
              <a:t>პროგრამული სისტემები თანამედროვე სპორტში აქტიურად გამოიყენება სხვადასხვა სახის მენეჯმენტსა და ადმინისტრაციულ საკითხებში. ისინი მრავალჯერ ამარტივებენ ტურნირების ორგანიზებისა და ჩატარების პროცესს და საშუალებას აძლევენ სპორტულ ფედერაციებს მოახდინონ სპორტსმენებისა და თანამშრომლების მართვა და სასურველი ინფორმაციის ორგანიზებულად განთავსება და გავრცელება.</a:t>
            </a:r>
            <a:endParaRPr lang="en-GB" dirty="0">
              <a:solidFill>
                <a:schemeClr val="accent1">
                  <a:lumMod val="10000"/>
                </a:schemeClr>
              </a:solidFill>
            </a:endParaRPr>
          </a:p>
          <a:p>
            <a:pPr marL="0" indent="0">
              <a:buNone/>
            </a:pPr>
            <a:r>
              <a:rPr lang="ka-GE" dirty="0">
                <a:solidFill>
                  <a:schemeClr val="accent1">
                    <a:lumMod val="10000"/>
                  </a:schemeClr>
                </a:solidFill>
              </a:rPr>
              <a:t>გთავაზობთ ახალ მიდგომას სპორტის მენეჯმენტ სისტემებში ძიუდოს მაგალითზე, რომელიც საშუალებას იძლება ეროვნულ დონეზე ჩატარებულ შეჯიბრებზე შეჯიბრისას საინფორმაციო ტაბლოს მართვასა და ინფორმაციული სახით ჩვენებას. ის ასევე აერთიანებს საქართველოში მოასპარეზე სპორტსმენებისა და ორგანიზებულ ტურნირების ბაზას და სამართავ პანელს. აპლიკაცია შეიცავს ალგორითმს რომელიც ატარებს ტურნირზე წარდგენილი სპორტსმენების შეწყვილების ცხრილის შედგენა, მოდიფიკაციას, ასევე მესამე ადგილის შეწყვილების ალგორითმს.</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3</a:t>
            </a:r>
            <a:r>
              <a:rPr lang="en-US" b="1" dirty="0">
                <a:solidFill>
                  <a:srgbClr val="0070C0"/>
                </a:solidFill>
              </a:rPr>
              <a:t>                            </a:t>
            </a:r>
          </a:p>
        </p:txBody>
      </p:sp>
    </p:spTree>
    <p:extLst>
      <p:ext uri="{BB962C8B-B14F-4D97-AF65-F5344CB8AC3E}">
        <p14:creationId xmlns:p14="http://schemas.microsoft.com/office/powerpoint/2010/main" val="167295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პროგრამული უზრუნველყოფის ინჟინერია</a:t>
            </a:r>
          </a:p>
        </p:txBody>
      </p:sp>
      <p:sp>
        <p:nvSpPr>
          <p:cNvPr id="3" name="Content Placeholder 2"/>
          <p:cNvSpPr>
            <a:spLocks noGrp="1"/>
          </p:cNvSpPr>
          <p:nvPr>
            <p:ph idx="1"/>
          </p:nvPr>
        </p:nvSpPr>
        <p:spPr>
          <a:xfrm>
            <a:off x="1371600" y="1353198"/>
            <a:ext cx="9601200" cy="4514202"/>
          </a:xfrm>
        </p:spPr>
        <p:txBody>
          <a:bodyPr>
            <a:normAutofit/>
          </a:bodyPr>
          <a:lstStyle/>
          <a:p>
            <a:pPr marL="0" indent="0">
              <a:buNone/>
            </a:pPr>
            <a:endParaRPr lang="en-US" sz="2800" dirty="0"/>
          </a:p>
          <a:p>
            <a:pPr marL="0" indent="0">
              <a:buNone/>
            </a:pPr>
            <a:r>
              <a:rPr lang="ka-GE" sz="2800" dirty="0">
                <a:solidFill>
                  <a:schemeClr val="accent1">
                    <a:lumMod val="10000"/>
                  </a:schemeClr>
                </a:solidFill>
              </a:rPr>
              <a:t>პროგრამული ინჟინერია პასუხობს მაღალი სტანდარტების პროგრამული უზრუნველყოფის პრინციპებს- დაფუძნებულია </a:t>
            </a:r>
            <a:r>
              <a:rPr lang="en-GB" sz="2800" dirty="0">
                <a:solidFill>
                  <a:schemeClr val="accent1">
                    <a:lumMod val="10000"/>
                  </a:schemeClr>
                </a:solidFill>
              </a:rPr>
              <a:t>N-Tier </a:t>
            </a:r>
            <a:r>
              <a:rPr lang="ka-GE" sz="2800" dirty="0">
                <a:solidFill>
                  <a:schemeClr val="accent1">
                    <a:lumMod val="10000"/>
                  </a:schemeClr>
                </a:solidFill>
              </a:rPr>
              <a:t>არქიტექტურის </a:t>
            </a:r>
            <a:r>
              <a:rPr lang="ka-GE" sz="2800" dirty="0" err="1">
                <a:solidFill>
                  <a:schemeClr val="accent1">
                    <a:lumMod val="10000"/>
                  </a:schemeClr>
                </a:solidFill>
              </a:rPr>
              <a:t>ლეიერების</a:t>
            </a:r>
            <a:r>
              <a:rPr lang="ka-GE" sz="2800" dirty="0">
                <a:solidFill>
                  <a:schemeClr val="accent1">
                    <a:lumMod val="10000"/>
                  </a:schemeClr>
                </a:solidFill>
              </a:rPr>
              <a:t> ერთობლიობასა და ძრავის </a:t>
            </a:r>
            <a:r>
              <a:rPr lang="en-GB" sz="2800" dirty="0">
                <a:solidFill>
                  <a:schemeClr val="accent1">
                    <a:lumMod val="10000"/>
                  </a:schemeClr>
                </a:solidFill>
              </a:rPr>
              <a:t>SOA – Service Oriented Architecture - </a:t>
            </a:r>
            <a:r>
              <a:rPr lang="ka-GE" sz="2800" dirty="0">
                <a:solidFill>
                  <a:schemeClr val="accent1">
                    <a:lumMod val="10000"/>
                  </a:schemeClr>
                </a:solidFill>
              </a:rPr>
              <a:t>პრინციპებზე, </a:t>
            </a:r>
            <a:r>
              <a:rPr lang="en-GB" sz="2800" dirty="0">
                <a:solidFill>
                  <a:schemeClr val="accent1">
                    <a:lumMod val="10000"/>
                  </a:schemeClr>
                </a:solidFill>
              </a:rPr>
              <a:t>Model View Controller </a:t>
            </a:r>
            <a:r>
              <a:rPr lang="ka-GE" sz="2800" dirty="0">
                <a:solidFill>
                  <a:schemeClr val="accent1">
                    <a:lumMod val="10000"/>
                  </a:schemeClr>
                </a:solidFill>
              </a:rPr>
              <a:t>არქიტექტურული </a:t>
            </a:r>
            <a:r>
              <a:rPr lang="ka-GE" sz="2800" dirty="0" err="1">
                <a:solidFill>
                  <a:schemeClr val="accent1">
                    <a:lumMod val="10000"/>
                  </a:schemeClr>
                </a:solidFill>
              </a:rPr>
              <a:t>პატერნის</a:t>
            </a:r>
            <a:r>
              <a:rPr lang="ka-GE" sz="2800" dirty="0">
                <a:solidFill>
                  <a:schemeClr val="accent1">
                    <a:lumMod val="10000"/>
                  </a:schemeClr>
                </a:solidFill>
              </a:rPr>
              <a:t> გამოყენებით </a:t>
            </a:r>
            <a:r>
              <a:rPr lang="en-GB" sz="2800" dirty="0">
                <a:solidFill>
                  <a:schemeClr val="accent1">
                    <a:lumMod val="10000"/>
                  </a:schemeClr>
                </a:solidFill>
              </a:rPr>
              <a:t>ASP.NET MVC Framework- </a:t>
            </a:r>
            <a:r>
              <a:rPr lang="ka-GE" sz="2800" dirty="0">
                <a:solidFill>
                  <a:schemeClr val="accent1">
                    <a:lumMod val="10000"/>
                  </a:schemeClr>
                </a:solidFill>
              </a:rPr>
              <a:t>ზე. </a:t>
            </a: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4</a:t>
            </a:r>
            <a:r>
              <a:rPr lang="en-US" b="1" dirty="0">
                <a:solidFill>
                  <a:srgbClr val="0070C0"/>
                </a:solidFill>
              </a:rPr>
              <a:t>                            </a:t>
            </a:r>
          </a:p>
        </p:txBody>
      </p:sp>
    </p:spTree>
    <p:extLst>
      <p:ext uri="{BB962C8B-B14F-4D97-AF65-F5344CB8AC3E}">
        <p14:creationId xmlns:p14="http://schemas.microsoft.com/office/powerpoint/2010/main" val="176517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გამოყენებული ტექნოლოგიები, პროგრამირების ენები და </a:t>
            </a:r>
            <a:r>
              <a:rPr lang="ka-GE" sz="3600" dirty="0" err="1"/>
              <a:t>ფრეიმვორქები</a:t>
            </a:r>
            <a:endParaRPr lang="ka-GE" sz="3600" dirty="0"/>
          </a:p>
        </p:txBody>
      </p:sp>
      <p:sp>
        <p:nvSpPr>
          <p:cNvPr id="3" name="Content Placeholder 2"/>
          <p:cNvSpPr>
            <a:spLocks noGrp="1"/>
          </p:cNvSpPr>
          <p:nvPr>
            <p:ph idx="1"/>
          </p:nvPr>
        </p:nvSpPr>
        <p:spPr>
          <a:xfrm>
            <a:off x="1371600" y="1793294"/>
            <a:ext cx="9601200" cy="4074105"/>
          </a:xfrm>
        </p:spPr>
        <p:txBody>
          <a:bodyPr>
            <a:normAutofit fontScale="92500" lnSpcReduction="10000"/>
          </a:bodyPr>
          <a:lstStyle/>
          <a:p>
            <a:pPr marL="0" indent="0">
              <a:buNone/>
            </a:pPr>
            <a:endParaRPr lang="en-US" dirty="0">
              <a:solidFill>
                <a:schemeClr val="accent1">
                  <a:lumMod val="10000"/>
                </a:schemeClr>
              </a:solidFill>
            </a:endParaRPr>
          </a:p>
          <a:p>
            <a:pPr marL="0" indent="0">
              <a:buNone/>
            </a:pPr>
            <a:r>
              <a:rPr lang="ka-GE" dirty="0">
                <a:solidFill>
                  <a:schemeClr val="accent1">
                    <a:lumMod val="10000"/>
                  </a:schemeClr>
                </a:solidFill>
              </a:rPr>
              <a:t>პროგრამული უზრუნველყოფა წარმოადგენს .NET </a:t>
            </a:r>
            <a:r>
              <a:rPr lang="ka-GE" dirty="0" err="1">
                <a:solidFill>
                  <a:schemeClr val="accent1">
                    <a:lumMod val="10000"/>
                  </a:schemeClr>
                </a:solidFill>
              </a:rPr>
              <a:t>Framework</a:t>
            </a:r>
            <a:r>
              <a:rPr lang="ka-GE" dirty="0">
                <a:solidFill>
                  <a:schemeClr val="accent1">
                    <a:lumMod val="10000"/>
                  </a:schemeClr>
                </a:solidFill>
              </a:rPr>
              <a:t>-ზე შექმნილი პროექტების ერთობლიობას - </a:t>
            </a:r>
            <a:r>
              <a:rPr lang="ka-GE" dirty="0" err="1">
                <a:solidFill>
                  <a:schemeClr val="accent1">
                    <a:lumMod val="10000"/>
                  </a:schemeClr>
                </a:solidFill>
              </a:rPr>
              <a:t>რეფერენსებით</a:t>
            </a:r>
            <a:r>
              <a:rPr lang="ka-GE" dirty="0">
                <a:solidFill>
                  <a:schemeClr val="accent1">
                    <a:lumMod val="10000"/>
                  </a:schemeClr>
                </a:solidFill>
              </a:rPr>
              <a:t> შეკრულ  ბიბლიოთეკების ერთობლიობას, როგორც  </a:t>
            </a:r>
            <a:r>
              <a:rPr lang="ka-GE" dirty="0" err="1">
                <a:solidFill>
                  <a:schemeClr val="accent1">
                    <a:lumMod val="10000"/>
                  </a:schemeClr>
                </a:solidFill>
              </a:rPr>
              <a:t>სოლუშენს</a:t>
            </a:r>
            <a:r>
              <a:rPr lang="ka-GE" dirty="0">
                <a:solidFill>
                  <a:schemeClr val="accent1">
                    <a:lumMod val="10000"/>
                  </a:schemeClr>
                </a:solidFill>
              </a:rPr>
              <a:t>, სადაც აღწერილი არქიტექტურული </a:t>
            </a:r>
            <a:r>
              <a:rPr lang="ka-GE" dirty="0" err="1">
                <a:solidFill>
                  <a:schemeClr val="accent1">
                    <a:lumMod val="10000"/>
                  </a:schemeClr>
                </a:solidFill>
              </a:rPr>
              <a:t>ლეიერები</a:t>
            </a:r>
            <a:r>
              <a:rPr lang="ka-GE" dirty="0">
                <a:solidFill>
                  <a:schemeClr val="accent1">
                    <a:lumMod val="10000"/>
                  </a:schemeClr>
                </a:solidFill>
              </a:rPr>
              <a:t> წარმოადგენს ჩვენს მიერ დაწერილ C# ბიბლიოთეკებს, ხოლო მომხმარებლის მხარე არის ASP.NET MVC პროექტი. შესაბამისად, სერვერის მხარის პროგრამირება ხორციელდება ობიექტზე ორიენტირებული ენის- C#- ის საშუალებით .NET გარემოში, ხოლო კლიენტის მხარეს საჭირო </a:t>
            </a:r>
            <a:r>
              <a:rPr lang="ka-GE" dirty="0" err="1">
                <a:solidFill>
                  <a:schemeClr val="accent1">
                    <a:lumMod val="10000"/>
                  </a:schemeClr>
                </a:solidFill>
              </a:rPr>
              <a:t>ფუნქციონალს</a:t>
            </a:r>
            <a:r>
              <a:rPr lang="ka-GE" dirty="0">
                <a:solidFill>
                  <a:schemeClr val="accent1">
                    <a:lumMod val="10000"/>
                  </a:schemeClr>
                </a:solidFill>
              </a:rPr>
              <a:t> ასრულებს </a:t>
            </a:r>
            <a:r>
              <a:rPr lang="ka-GE" dirty="0" err="1">
                <a:solidFill>
                  <a:schemeClr val="accent1">
                    <a:lumMod val="10000"/>
                  </a:schemeClr>
                </a:solidFill>
              </a:rPr>
              <a:t>Pure</a:t>
            </a:r>
            <a:r>
              <a:rPr lang="ka-GE" dirty="0">
                <a:solidFill>
                  <a:schemeClr val="accent1">
                    <a:lumMod val="10000"/>
                  </a:schemeClr>
                </a:solidFill>
              </a:rPr>
              <a:t> </a:t>
            </a:r>
            <a:r>
              <a:rPr lang="ka-GE" dirty="0" err="1">
                <a:solidFill>
                  <a:schemeClr val="accent1">
                    <a:lumMod val="10000"/>
                  </a:schemeClr>
                </a:solidFill>
              </a:rPr>
              <a:t>Javascript</a:t>
            </a:r>
            <a:r>
              <a:rPr lang="ka-GE" dirty="0">
                <a:solidFill>
                  <a:schemeClr val="accent1">
                    <a:lumMod val="10000"/>
                  </a:schemeClr>
                </a:solidFill>
              </a:rPr>
              <a:t>, </a:t>
            </a:r>
            <a:r>
              <a:rPr lang="ka-GE" dirty="0" err="1">
                <a:solidFill>
                  <a:schemeClr val="accent1">
                    <a:lumMod val="10000"/>
                  </a:schemeClr>
                </a:solidFill>
              </a:rPr>
              <a:t>jQuery</a:t>
            </a:r>
            <a:r>
              <a:rPr lang="ka-GE" dirty="0">
                <a:solidFill>
                  <a:schemeClr val="accent1">
                    <a:lumMod val="10000"/>
                  </a:schemeClr>
                </a:solidFill>
              </a:rPr>
              <a:t>, AJAX - ვიზუალური მხარის ჩვენებას კი HTML, CSS, </a:t>
            </a:r>
            <a:r>
              <a:rPr lang="ka-GE" dirty="0" err="1">
                <a:solidFill>
                  <a:schemeClr val="accent1">
                    <a:lumMod val="10000"/>
                  </a:schemeClr>
                </a:solidFill>
              </a:rPr>
              <a:t>Razor</a:t>
            </a:r>
            <a:r>
              <a:rPr lang="ka-GE" dirty="0">
                <a:solidFill>
                  <a:schemeClr val="accent1">
                    <a:lumMod val="10000"/>
                  </a:schemeClr>
                </a:solidFill>
              </a:rPr>
              <a:t> </a:t>
            </a:r>
            <a:r>
              <a:rPr lang="ka-GE" dirty="0" err="1">
                <a:solidFill>
                  <a:schemeClr val="accent1">
                    <a:lumMod val="10000"/>
                  </a:schemeClr>
                </a:solidFill>
              </a:rPr>
              <a:t>Engine</a:t>
            </a:r>
            <a:r>
              <a:rPr lang="ka-GE" dirty="0">
                <a:solidFill>
                  <a:schemeClr val="accent1">
                    <a:lumMod val="10000"/>
                  </a:schemeClr>
                </a:solidFill>
              </a:rPr>
              <a:t>. ვიზუალური მხარის სხვადასხვა ზომის ეკრანზე ეფექტურად მორგებისთვის კი გამოყენებულია </a:t>
            </a:r>
            <a:r>
              <a:rPr lang="ka-GE" dirty="0" err="1">
                <a:solidFill>
                  <a:schemeClr val="accent1">
                    <a:lumMod val="10000"/>
                  </a:schemeClr>
                </a:solidFill>
              </a:rPr>
              <a:t>Bootstrap</a:t>
            </a:r>
            <a:r>
              <a:rPr lang="ka-GE" dirty="0">
                <a:solidFill>
                  <a:schemeClr val="accent1">
                    <a:lumMod val="10000"/>
                  </a:schemeClr>
                </a:solidFill>
              </a:rPr>
              <a:t>. მომხმარებლის მხარეს გამოყენებულია </a:t>
            </a:r>
            <a:r>
              <a:rPr lang="ka-GE" dirty="0" err="1">
                <a:solidFill>
                  <a:schemeClr val="accent1">
                    <a:lumMod val="10000"/>
                  </a:schemeClr>
                </a:solidFill>
              </a:rPr>
              <a:t>ვალიდაციისათვის</a:t>
            </a:r>
            <a:r>
              <a:rPr lang="ka-GE" dirty="0">
                <a:solidFill>
                  <a:schemeClr val="accent1">
                    <a:lumMod val="10000"/>
                  </a:schemeClr>
                </a:solidFill>
              </a:rPr>
              <a:t>  </a:t>
            </a:r>
            <a:r>
              <a:rPr lang="ka-GE" dirty="0" err="1">
                <a:solidFill>
                  <a:schemeClr val="accent1">
                    <a:lumMod val="10000"/>
                  </a:schemeClr>
                </a:solidFill>
              </a:rPr>
              <a:t>ASP.Net</a:t>
            </a:r>
            <a:r>
              <a:rPr lang="ka-GE" dirty="0">
                <a:solidFill>
                  <a:schemeClr val="accent1">
                    <a:lumMod val="10000"/>
                  </a:schemeClr>
                </a:solidFill>
              </a:rPr>
              <a:t> </a:t>
            </a:r>
            <a:r>
              <a:rPr lang="ka-GE" dirty="0" err="1">
                <a:solidFill>
                  <a:schemeClr val="accent1">
                    <a:lumMod val="10000"/>
                  </a:schemeClr>
                </a:solidFill>
              </a:rPr>
              <a:t>Remote</a:t>
            </a:r>
            <a:r>
              <a:rPr lang="ka-GE" dirty="0">
                <a:solidFill>
                  <a:schemeClr val="accent1">
                    <a:lumMod val="10000"/>
                  </a:schemeClr>
                </a:solidFill>
              </a:rPr>
              <a:t> </a:t>
            </a:r>
            <a:r>
              <a:rPr lang="ka-GE" dirty="0" err="1">
                <a:solidFill>
                  <a:schemeClr val="accent1">
                    <a:lumMod val="10000"/>
                  </a:schemeClr>
                </a:solidFill>
              </a:rPr>
              <a:t>Validation</a:t>
            </a:r>
            <a:r>
              <a:rPr lang="ka-GE" dirty="0">
                <a:solidFill>
                  <a:schemeClr val="accent1">
                    <a:lumMod val="10000"/>
                  </a:schemeClr>
                </a:solidFill>
              </a:rPr>
              <a:t>, ხოლო </a:t>
            </a:r>
            <a:r>
              <a:rPr lang="ka-GE" dirty="0" err="1">
                <a:solidFill>
                  <a:schemeClr val="accent1">
                    <a:lumMod val="10000"/>
                  </a:schemeClr>
                </a:solidFill>
              </a:rPr>
              <a:t>ბაზათან</a:t>
            </a:r>
            <a:r>
              <a:rPr lang="ka-GE" dirty="0">
                <a:solidFill>
                  <a:schemeClr val="accent1">
                    <a:lumMod val="10000"/>
                  </a:schemeClr>
                </a:solidFill>
              </a:rPr>
              <a:t> ურთიერთობისთვის საკმაოდ სწრაფი და </a:t>
            </a:r>
            <a:r>
              <a:rPr lang="ka-GE" dirty="0" err="1">
                <a:solidFill>
                  <a:schemeClr val="accent1">
                    <a:lumMod val="10000"/>
                  </a:schemeClr>
                </a:solidFill>
              </a:rPr>
              <a:t>ოტიმიზირებული</a:t>
            </a:r>
            <a:r>
              <a:rPr lang="ka-GE" dirty="0">
                <a:solidFill>
                  <a:schemeClr val="accent1">
                    <a:lumMod val="10000"/>
                  </a:schemeClr>
                </a:solidFill>
              </a:rPr>
              <a:t>, ასევე აპრობირებული და Microsoft-ისგან რეკომენდირებული </a:t>
            </a:r>
            <a:r>
              <a:rPr lang="ka-GE" dirty="0" err="1">
                <a:solidFill>
                  <a:schemeClr val="accent1">
                    <a:lumMod val="10000"/>
                  </a:schemeClr>
                </a:solidFill>
              </a:rPr>
              <a:t>ფრეიმვორქი</a:t>
            </a:r>
            <a:r>
              <a:rPr lang="ka-GE" dirty="0">
                <a:solidFill>
                  <a:schemeClr val="accent1">
                    <a:lumMod val="10000"/>
                  </a:schemeClr>
                </a:solidFill>
              </a:rPr>
              <a:t>- ASP.NET </a:t>
            </a:r>
            <a:r>
              <a:rPr lang="ka-GE" dirty="0" err="1">
                <a:solidFill>
                  <a:schemeClr val="accent1">
                    <a:lumMod val="10000"/>
                  </a:schemeClr>
                </a:solidFill>
              </a:rPr>
              <a:t>Entity</a:t>
            </a:r>
            <a:r>
              <a:rPr lang="ka-GE" dirty="0">
                <a:solidFill>
                  <a:schemeClr val="accent1">
                    <a:lumMod val="10000"/>
                  </a:schemeClr>
                </a:solidFill>
              </a:rPr>
              <a:t> </a:t>
            </a:r>
            <a:r>
              <a:rPr lang="ka-GE" dirty="0" err="1">
                <a:solidFill>
                  <a:schemeClr val="accent1">
                    <a:lumMod val="10000"/>
                  </a:schemeClr>
                </a:solidFill>
              </a:rPr>
              <a:t>Framework</a:t>
            </a:r>
            <a:r>
              <a:rPr lang="ka-GE" dirty="0">
                <a:solidFill>
                  <a:schemeClr val="accent1">
                    <a:lumMod val="10000"/>
                  </a:schemeClr>
                </a:solidFill>
              </a:rPr>
              <a:t>.</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5</a:t>
            </a:r>
            <a:r>
              <a:rPr lang="en-US" b="1" dirty="0">
                <a:solidFill>
                  <a:srgbClr val="0070C0"/>
                </a:solidFill>
              </a:rPr>
              <a:t>                            </a:t>
            </a:r>
          </a:p>
        </p:txBody>
      </p:sp>
    </p:spTree>
    <p:extLst>
      <p:ext uri="{BB962C8B-B14F-4D97-AF65-F5344CB8AC3E}">
        <p14:creationId xmlns:p14="http://schemas.microsoft.com/office/powerpoint/2010/main" val="15600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პროგრამირების კარგი სტილი, გამოყენებული </a:t>
            </a:r>
            <a:r>
              <a:rPr lang="ka-GE" sz="3600" dirty="0" err="1"/>
              <a:t>პატერნები</a:t>
            </a:r>
            <a:endParaRPr lang="ka-GE" sz="3600" dirty="0"/>
          </a:p>
        </p:txBody>
      </p:sp>
      <p:sp>
        <p:nvSpPr>
          <p:cNvPr id="3" name="Content Placeholder 2"/>
          <p:cNvSpPr>
            <a:spLocks noGrp="1"/>
          </p:cNvSpPr>
          <p:nvPr>
            <p:ph idx="1"/>
          </p:nvPr>
        </p:nvSpPr>
        <p:spPr>
          <a:xfrm>
            <a:off x="1371600" y="1775534"/>
            <a:ext cx="9601200" cy="4091865"/>
          </a:xfrm>
        </p:spPr>
        <p:txBody>
          <a:bodyPr>
            <a:normAutofit fontScale="92500" lnSpcReduction="10000"/>
          </a:bodyPr>
          <a:lstStyle/>
          <a:p>
            <a:pPr marL="0" indent="0">
              <a:buNone/>
            </a:pPr>
            <a:endParaRPr lang="ka-GE" dirty="0"/>
          </a:p>
          <a:p>
            <a:pPr marL="0" indent="0">
              <a:buNone/>
            </a:pPr>
            <a:r>
              <a:rPr lang="ka-GE" dirty="0">
                <a:solidFill>
                  <a:schemeClr val="accent1">
                    <a:lumMod val="10000"/>
                  </a:schemeClr>
                </a:solidFill>
              </a:rPr>
              <a:t>დაცულია </a:t>
            </a:r>
            <a:r>
              <a:rPr lang="ka-GE" b="1" dirty="0">
                <a:solidFill>
                  <a:schemeClr val="accent1">
                    <a:lumMod val="10000"/>
                  </a:schemeClr>
                </a:solidFill>
              </a:rPr>
              <a:t>OOP</a:t>
            </a:r>
            <a:r>
              <a:rPr lang="ka-GE" dirty="0">
                <a:solidFill>
                  <a:schemeClr val="accent1">
                    <a:lumMod val="10000"/>
                  </a:schemeClr>
                </a:solidFill>
              </a:rPr>
              <a:t> საფუძვლები და პროგრამირების კარგი სტილის ისეთი პრინციპები, როგორიცაა </a:t>
            </a:r>
            <a:r>
              <a:rPr lang="ka-GE" b="1" dirty="0">
                <a:solidFill>
                  <a:schemeClr val="accent1">
                    <a:lumMod val="10000"/>
                  </a:schemeClr>
                </a:solidFill>
              </a:rPr>
              <a:t>SOLID</a:t>
            </a:r>
            <a:r>
              <a:rPr lang="ka-GE" dirty="0">
                <a:solidFill>
                  <a:schemeClr val="accent1">
                    <a:lumMod val="10000"/>
                  </a:schemeClr>
                </a:solidFill>
              </a:rPr>
              <a:t>, </a:t>
            </a:r>
            <a:r>
              <a:rPr lang="ka-GE" b="1" dirty="0">
                <a:solidFill>
                  <a:schemeClr val="accent1">
                    <a:lumMod val="10000"/>
                  </a:schemeClr>
                </a:solidFill>
              </a:rPr>
              <a:t>DRY</a:t>
            </a:r>
            <a:r>
              <a:rPr lang="ka-GE" dirty="0">
                <a:solidFill>
                  <a:schemeClr val="accent1">
                    <a:lumMod val="10000"/>
                  </a:schemeClr>
                </a:solidFill>
              </a:rPr>
              <a:t>, </a:t>
            </a:r>
            <a:r>
              <a:rPr lang="ka-GE" b="1" dirty="0">
                <a:solidFill>
                  <a:schemeClr val="accent1">
                    <a:lumMod val="10000"/>
                  </a:schemeClr>
                </a:solidFill>
              </a:rPr>
              <a:t>KISS</a:t>
            </a:r>
            <a:r>
              <a:rPr lang="ka-GE" dirty="0">
                <a:solidFill>
                  <a:schemeClr val="accent1">
                    <a:lumMod val="10000"/>
                  </a:schemeClr>
                </a:solidFill>
              </a:rPr>
              <a:t>, </a:t>
            </a:r>
            <a:r>
              <a:rPr lang="ka-GE" b="1" dirty="0">
                <a:solidFill>
                  <a:schemeClr val="accent1">
                    <a:lumMod val="10000"/>
                  </a:schemeClr>
                </a:solidFill>
              </a:rPr>
              <a:t>YAGNI</a:t>
            </a:r>
            <a:r>
              <a:rPr lang="ka-GE" dirty="0">
                <a:solidFill>
                  <a:schemeClr val="accent1">
                    <a:lumMod val="10000"/>
                  </a:schemeClr>
                </a:solidFill>
              </a:rPr>
              <a:t>.</a:t>
            </a:r>
            <a:endParaRPr lang="en-GB" dirty="0">
              <a:solidFill>
                <a:schemeClr val="accent1">
                  <a:lumMod val="10000"/>
                </a:schemeClr>
              </a:solidFill>
            </a:endParaRPr>
          </a:p>
          <a:p>
            <a:pPr marL="0" indent="0">
              <a:buNone/>
            </a:pPr>
            <a:r>
              <a:rPr lang="en-US" b="1" dirty="0">
                <a:solidFill>
                  <a:schemeClr val="accent1">
                    <a:lumMod val="10000"/>
                  </a:schemeClr>
                </a:solidFill>
              </a:rPr>
              <a:t>SOLID:</a:t>
            </a:r>
            <a:r>
              <a:rPr lang="ka-GE" dirty="0">
                <a:solidFill>
                  <a:schemeClr val="accent1">
                    <a:lumMod val="10000"/>
                  </a:schemeClr>
                </a:solidFill>
              </a:rPr>
              <a:t> S-</a:t>
            </a:r>
            <a:r>
              <a:rPr lang="ka-GE" dirty="0" err="1">
                <a:solidFill>
                  <a:schemeClr val="accent1">
                    <a:lumMod val="10000"/>
                  </a:schemeClr>
                </a:solidFill>
              </a:rPr>
              <a:t>Single</a:t>
            </a:r>
            <a:r>
              <a:rPr lang="ka-GE" dirty="0">
                <a:solidFill>
                  <a:schemeClr val="accent1">
                    <a:lumMod val="10000"/>
                  </a:schemeClr>
                </a:solidFill>
              </a:rPr>
              <a:t> </a:t>
            </a:r>
            <a:r>
              <a:rPr lang="ka-GE" dirty="0" err="1">
                <a:solidFill>
                  <a:schemeClr val="accent1">
                    <a:lumMod val="10000"/>
                  </a:schemeClr>
                </a:solidFill>
              </a:rPr>
              <a:t>responisibility</a:t>
            </a:r>
            <a:r>
              <a:rPr lang="ka-GE" dirty="0">
                <a:solidFill>
                  <a:schemeClr val="accent1">
                    <a:lumMod val="10000"/>
                  </a:schemeClr>
                </a:solidFill>
              </a:rPr>
              <a:t> - დაწყებული მარტივი მეთოდით დასრულებული არქიტექტურული ლეირით, ყველაფერს აქვს თავისი უნიკალური დატვირთვა და გამიჯნული პასუხისმგებლობა, O-</a:t>
            </a:r>
            <a:r>
              <a:rPr lang="ka-GE" dirty="0" err="1">
                <a:solidFill>
                  <a:schemeClr val="accent1">
                    <a:lumMod val="10000"/>
                  </a:schemeClr>
                </a:solidFill>
              </a:rPr>
              <a:t>Open</a:t>
            </a:r>
            <a:r>
              <a:rPr lang="ka-GE" dirty="0">
                <a:solidFill>
                  <a:schemeClr val="accent1">
                    <a:lumMod val="10000"/>
                  </a:schemeClr>
                </a:solidFill>
              </a:rPr>
              <a:t>/</a:t>
            </a:r>
            <a:r>
              <a:rPr lang="ka-GE" dirty="0" err="1">
                <a:solidFill>
                  <a:schemeClr val="accent1">
                    <a:lumMod val="10000"/>
                  </a:schemeClr>
                </a:solidFill>
              </a:rPr>
              <a:t>Closed</a:t>
            </a:r>
            <a:r>
              <a:rPr lang="ka-GE" dirty="0">
                <a:solidFill>
                  <a:schemeClr val="accent1">
                    <a:lumMod val="10000"/>
                  </a:schemeClr>
                </a:solidFill>
              </a:rPr>
              <a:t> </a:t>
            </a:r>
            <a:r>
              <a:rPr lang="ka-GE" dirty="0" err="1">
                <a:solidFill>
                  <a:schemeClr val="accent1">
                    <a:lumMod val="10000"/>
                  </a:schemeClr>
                </a:solidFill>
              </a:rPr>
              <a:t>principle</a:t>
            </a:r>
            <a:r>
              <a:rPr lang="ka-GE" dirty="0">
                <a:solidFill>
                  <a:schemeClr val="accent1">
                    <a:lumMod val="10000"/>
                  </a:schemeClr>
                </a:solidFill>
              </a:rPr>
              <a:t>- კლასები </a:t>
            </a:r>
            <a:r>
              <a:rPr lang="ka-GE" dirty="0" err="1">
                <a:solidFill>
                  <a:schemeClr val="accent1">
                    <a:lumMod val="10000"/>
                  </a:schemeClr>
                </a:solidFill>
              </a:rPr>
              <a:t>ღიია</a:t>
            </a:r>
            <a:r>
              <a:rPr lang="ka-GE" dirty="0">
                <a:solidFill>
                  <a:schemeClr val="accent1">
                    <a:lumMod val="10000"/>
                  </a:schemeClr>
                </a:solidFill>
              </a:rPr>
              <a:t> გაფართოებისთვის, მაგრამ წვდომა მეთოდებზე დაცულია, L-</a:t>
            </a:r>
            <a:r>
              <a:rPr lang="ka-GE" dirty="0" err="1">
                <a:solidFill>
                  <a:schemeClr val="accent1">
                    <a:lumMod val="10000"/>
                  </a:schemeClr>
                </a:solidFill>
              </a:rPr>
              <a:t>Liskov</a:t>
            </a:r>
            <a:r>
              <a:rPr lang="ka-GE" dirty="0">
                <a:solidFill>
                  <a:schemeClr val="accent1">
                    <a:lumMod val="10000"/>
                  </a:schemeClr>
                </a:solidFill>
              </a:rPr>
              <a:t> </a:t>
            </a:r>
            <a:r>
              <a:rPr lang="ka-GE" dirty="0" err="1">
                <a:solidFill>
                  <a:schemeClr val="accent1">
                    <a:lumMod val="10000"/>
                  </a:schemeClr>
                </a:solidFill>
              </a:rPr>
              <a:t>substitution</a:t>
            </a:r>
            <a:r>
              <a:rPr lang="ka-GE" dirty="0">
                <a:solidFill>
                  <a:schemeClr val="accent1">
                    <a:lumMod val="10000"/>
                  </a:schemeClr>
                </a:solidFill>
              </a:rPr>
              <a:t> - მშობელი და მემკვიდრე კლასების ოპტიმალური გამოყენება, I-</a:t>
            </a:r>
            <a:r>
              <a:rPr lang="ka-GE" dirty="0" err="1">
                <a:solidFill>
                  <a:schemeClr val="accent1">
                    <a:lumMod val="10000"/>
                  </a:schemeClr>
                </a:solidFill>
              </a:rPr>
              <a:t>interface</a:t>
            </a:r>
            <a:r>
              <a:rPr lang="ka-GE" dirty="0">
                <a:solidFill>
                  <a:schemeClr val="accent1">
                    <a:lumMod val="10000"/>
                  </a:schemeClr>
                </a:solidFill>
              </a:rPr>
              <a:t> </a:t>
            </a:r>
            <a:r>
              <a:rPr lang="ka-GE" dirty="0" err="1">
                <a:solidFill>
                  <a:schemeClr val="accent1">
                    <a:lumMod val="10000"/>
                  </a:schemeClr>
                </a:solidFill>
              </a:rPr>
              <a:t>segregation</a:t>
            </a:r>
            <a:r>
              <a:rPr lang="ka-GE" dirty="0">
                <a:solidFill>
                  <a:schemeClr val="accent1">
                    <a:lumMod val="10000"/>
                  </a:schemeClr>
                </a:solidFill>
              </a:rPr>
              <a:t> - პროგრამული მომსახურე კლასები ასრულებს შესაბამის ინტერფეისებს, რაც საშუალებას იძლევა გამოვიყენოთ პროგრამული ინჟინერიის უმნიშვნელოვანესი ასპექტები - დაბალი ურთიერთკავშირი და </a:t>
            </a:r>
            <a:r>
              <a:rPr lang="ka-GE" dirty="0" err="1">
                <a:solidFill>
                  <a:schemeClr val="accent1">
                    <a:lumMod val="10000"/>
                  </a:schemeClr>
                </a:solidFill>
              </a:rPr>
              <a:t>შეჯაჭვულობა</a:t>
            </a:r>
            <a:r>
              <a:rPr lang="ka-GE" dirty="0">
                <a:solidFill>
                  <a:schemeClr val="accent1">
                    <a:lumMod val="10000"/>
                  </a:schemeClr>
                </a:solidFill>
              </a:rPr>
              <a:t> კლასებს შორის IOC მიდგომით. ასევე ინტერფეისები გვეხმარება სამომავლო </a:t>
            </a:r>
            <a:r>
              <a:rPr lang="ka-GE" dirty="0" err="1">
                <a:solidFill>
                  <a:schemeClr val="accent1">
                    <a:lumMod val="10000"/>
                  </a:schemeClr>
                </a:solidFill>
              </a:rPr>
              <a:t>Unit</a:t>
            </a:r>
            <a:r>
              <a:rPr lang="ka-GE" dirty="0">
                <a:solidFill>
                  <a:schemeClr val="accent1">
                    <a:lumMod val="10000"/>
                  </a:schemeClr>
                </a:solidFill>
              </a:rPr>
              <a:t> </a:t>
            </a:r>
            <a:r>
              <a:rPr lang="ka-GE" dirty="0" err="1">
                <a:solidFill>
                  <a:schemeClr val="accent1">
                    <a:lumMod val="10000"/>
                  </a:schemeClr>
                </a:solidFill>
              </a:rPr>
              <a:t>testing</a:t>
            </a:r>
            <a:r>
              <a:rPr lang="ka-GE" dirty="0">
                <a:solidFill>
                  <a:schemeClr val="accent1">
                    <a:lumMod val="10000"/>
                  </a:schemeClr>
                </a:solidFill>
              </a:rPr>
              <a:t>- ის მარტივად განხორციელებაში. D-</a:t>
            </a:r>
            <a:r>
              <a:rPr lang="ka-GE" dirty="0" err="1">
                <a:solidFill>
                  <a:schemeClr val="accent1">
                    <a:lumMod val="10000"/>
                  </a:schemeClr>
                </a:solidFill>
              </a:rPr>
              <a:t>Dependency</a:t>
            </a:r>
            <a:r>
              <a:rPr lang="ka-GE" dirty="0">
                <a:solidFill>
                  <a:schemeClr val="accent1">
                    <a:lumMod val="10000"/>
                  </a:schemeClr>
                </a:solidFill>
              </a:rPr>
              <a:t> </a:t>
            </a:r>
            <a:r>
              <a:rPr lang="ka-GE" dirty="0" err="1">
                <a:solidFill>
                  <a:schemeClr val="accent1">
                    <a:lumMod val="10000"/>
                  </a:schemeClr>
                </a:solidFill>
              </a:rPr>
              <a:t>inversion</a:t>
            </a:r>
            <a:r>
              <a:rPr lang="ka-GE" dirty="0">
                <a:solidFill>
                  <a:schemeClr val="accent1">
                    <a:lumMod val="10000"/>
                  </a:schemeClr>
                </a:solidFill>
              </a:rPr>
              <a:t> - განხილული კლასებსა და მეთოდებს შორის დამოკიდებულების განტვირთვა და პასუხიმგებლობათა სწორი გადანაწილება.</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6</a:t>
            </a:r>
            <a:r>
              <a:rPr lang="en-US" b="1" dirty="0">
                <a:solidFill>
                  <a:srgbClr val="0070C0"/>
                </a:solidFill>
              </a:rPr>
              <a:t>                            </a:t>
            </a:r>
          </a:p>
        </p:txBody>
      </p:sp>
    </p:spTree>
    <p:extLst>
      <p:ext uri="{BB962C8B-B14F-4D97-AF65-F5344CB8AC3E}">
        <p14:creationId xmlns:p14="http://schemas.microsoft.com/office/powerpoint/2010/main" val="346724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პროგრამირების კარგი სტილი, გამოყენებული </a:t>
            </a:r>
            <a:r>
              <a:rPr lang="ka-GE" sz="3600" dirty="0" err="1"/>
              <a:t>პატერნები</a:t>
            </a:r>
            <a:endParaRPr lang="ka-GE" sz="3600" dirty="0"/>
          </a:p>
        </p:txBody>
      </p:sp>
      <p:sp>
        <p:nvSpPr>
          <p:cNvPr id="3" name="Content Placeholder 2"/>
          <p:cNvSpPr>
            <a:spLocks noGrp="1"/>
          </p:cNvSpPr>
          <p:nvPr>
            <p:ph idx="1"/>
          </p:nvPr>
        </p:nvSpPr>
        <p:spPr>
          <a:xfrm>
            <a:off x="1371600" y="1775534"/>
            <a:ext cx="9601200" cy="4091865"/>
          </a:xfrm>
        </p:spPr>
        <p:txBody>
          <a:bodyPr>
            <a:normAutofit/>
          </a:bodyPr>
          <a:lstStyle/>
          <a:p>
            <a:pPr lvl="0"/>
            <a:endParaRPr lang="ka-GE" b="1" dirty="0"/>
          </a:p>
          <a:p>
            <a:pPr lvl="0"/>
            <a:r>
              <a:rPr lang="ka-GE" b="1" dirty="0">
                <a:solidFill>
                  <a:schemeClr val="accent1">
                    <a:lumMod val="10000"/>
                  </a:schemeClr>
                </a:solidFill>
              </a:rPr>
              <a:t>DRY</a:t>
            </a:r>
            <a:r>
              <a:rPr lang="ka-GE" dirty="0">
                <a:solidFill>
                  <a:schemeClr val="accent1">
                    <a:lumMod val="10000"/>
                  </a:schemeClr>
                </a:solidFill>
              </a:rPr>
              <a:t>: </a:t>
            </a:r>
            <a:r>
              <a:rPr lang="ka-GE" dirty="0" err="1">
                <a:solidFill>
                  <a:schemeClr val="accent1">
                    <a:lumMod val="10000"/>
                  </a:schemeClr>
                </a:solidFill>
              </a:rPr>
              <a:t>Don’t</a:t>
            </a:r>
            <a:r>
              <a:rPr lang="ka-GE" dirty="0">
                <a:solidFill>
                  <a:schemeClr val="accent1">
                    <a:lumMod val="10000"/>
                  </a:schemeClr>
                </a:solidFill>
              </a:rPr>
              <a:t> </a:t>
            </a:r>
            <a:r>
              <a:rPr lang="ka-GE" dirty="0" err="1">
                <a:solidFill>
                  <a:schemeClr val="accent1">
                    <a:lumMod val="10000"/>
                  </a:schemeClr>
                </a:solidFill>
              </a:rPr>
              <a:t>repeat</a:t>
            </a:r>
            <a:r>
              <a:rPr lang="ka-GE" dirty="0">
                <a:solidFill>
                  <a:schemeClr val="accent1">
                    <a:lumMod val="10000"/>
                  </a:schemeClr>
                </a:solidFill>
              </a:rPr>
              <a:t> </a:t>
            </a:r>
            <a:r>
              <a:rPr lang="ka-GE" dirty="0" err="1">
                <a:solidFill>
                  <a:schemeClr val="accent1">
                    <a:lumMod val="10000"/>
                  </a:schemeClr>
                </a:solidFill>
              </a:rPr>
              <a:t>yourself</a:t>
            </a:r>
            <a:r>
              <a:rPr lang="ka-GE" dirty="0">
                <a:solidFill>
                  <a:schemeClr val="accent1">
                    <a:lumMod val="10000"/>
                  </a:schemeClr>
                </a:solidFill>
              </a:rPr>
              <a:t> - საერთო მეთოდები, კლასები, </a:t>
            </a:r>
            <a:r>
              <a:rPr lang="ka-GE" dirty="0" err="1">
                <a:solidFill>
                  <a:schemeClr val="accent1">
                    <a:lumMod val="10000"/>
                  </a:schemeClr>
                </a:solidFill>
              </a:rPr>
              <a:t>ვალიდატორები</a:t>
            </a:r>
            <a:r>
              <a:rPr lang="ka-GE" dirty="0">
                <a:solidFill>
                  <a:schemeClr val="accent1">
                    <a:lumMod val="10000"/>
                  </a:schemeClr>
                </a:solidFill>
              </a:rPr>
              <a:t> გატანილია ცალკე და გამოიყენება </a:t>
            </a:r>
            <a:r>
              <a:rPr lang="ka-GE" dirty="0" err="1">
                <a:solidFill>
                  <a:schemeClr val="accent1">
                    <a:lumMod val="10000"/>
                  </a:schemeClr>
                </a:solidFill>
              </a:rPr>
              <a:t>საჭიროებისდა</a:t>
            </a:r>
            <a:r>
              <a:rPr lang="ka-GE" dirty="0">
                <a:solidFill>
                  <a:schemeClr val="accent1">
                    <a:lumMod val="10000"/>
                  </a:schemeClr>
                </a:solidFill>
              </a:rPr>
              <a:t> მიხედით მრავალ ადგილას კორექტულად, გარდა ამისა, დაცულია პასუხისმგებლობათა მკაცრი გადანაწილება როგორც მეთოდებში, ასევე არქიტექტურული ფენების დონეზე.</a:t>
            </a:r>
            <a:endParaRPr lang="en-GB" dirty="0">
              <a:solidFill>
                <a:schemeClr val="accent1">
                  <a:lumMod val="10000"/>
                </a:schemeClr>
              </a:solidFill>
            </a:endParaRPr>
          </a:p>
          <a:p>
            <a:pPr lvl="0"/>
            <a:r>
              <a:rPr lang="en-US" b="1" dirty="0">
                <a:solidFill>
                  <a:schemeClr val="accent1">
                    <a:lumMod val="10000"/>
                  </a:schemeClr>
                </a:solidFill>
              </a:rPr>
              <a:t>KISS:</a:t>
            </a:r>
            <a:r>
              <a:rPr lang="ka-GE" dirty="0">
                <a:solidFill>
                  <a:schemeClr val="accent1">
                    <a:lumMod val="10000"/>
                  </a:schemeClr>
                </a:solidFill>
              </a:rPr>
              <a:t> </a:t>
            </a:r>
            <a:r>
              <a:rPr lang="ka-GE" dirty="0" err="1">
                <a:solidFill>
                  <a:schemeClr val="accent1">
                    <a:lumMod val="10000"/>
                  </a:schemeClr>
                </a:solidFill>
              </a:rPr>
              <a:t>keep</a:t>
            </a:r>
            <a:r>
              <a:rPr lang="ka-GE" dirty="0">
                <a:solidFill>
                  <a:schemeClr val="accent1">
                    <a:lumMod val="10000"/>
                  </a:schemeClr>
                </a:solidFill>
              </a:rPr>
              <a:t> </a:t>
            </a:r>
            <a:r>
              <a:rPr lang="ka-GE" dirty="0" err="1">
                <a:solidFill>
                  <a:schemeClr val="accent1">
                    <a:lumMod val="10000"/>
                  </a:schemeClr>
                </a:solidFill>
              </a:rPr>
              <a:t>it</a:t>
            </a:r>
            <a:r>
              <a:rPr lang="ka-GE" dirty="0">
                <a:solidFill>
                  <a:schemeClr val="accent1">
                    <a:lumMod val="10000"/>
                  </a:schemeClr>
                </a:solidFill>
              </a:rPr>
              <a:t> </a:t>
            </a:r>
            <a:r>
              <a:rPr lang="ka-GE" dirty="0" err="1">
                <a:solidFill>
                  <a:schemeClr val="accent1">
                    <a:lumMod val="10000"/>
                  </a:schemeClr>
                </a:solidFill>
              </a:rPr>
              <a:t>short</a:t>
            </a:r>
            <a:r>
              <a:rPr lang="ka-GE" dirty="0">
                <a:solidFill>
                  <a:schemeClr val="accent1">
                    <a:lumMod val="10000"/>
                  </a:schemeClr>
                </a:solidFill>
              </a:rPr>
              <a:t> </a:t>
            </a:r>
            <a:r>
              <a:rPr lang="ka-GE" dirty="0" err="1">
                <a:solidFill>
                  <a:schemeClr val="accent1">
                    <a:lumMod val="10000"/>
                  </a:schemeClr>
                </a:solidFill>
              </a:rPr>
              <a:t>and</a:t>
            </a:r>
            <a:r>
              <a:rPr lang="ka-GE" dirty="0">
                <a:solidFill>
                  <a:schemeClr val="accent1">
                    <a:lumMod val="10000"/>
                  </a:schemeClr>
                </a:solidFill>
              </a:rPr>
              <a:t> </a:t>
            </a:r>
            <a:r>
              <a:rPr lang="ka-GE" dirty="0" err="1">
                <a:solidFill>
                  <a:schemeClr val="accent1">
                    <a:lumMod val="10000"/>
                  </a:schemeClr>
                </a:solidFill>
              </a:rPr>
              <a:t>simple</a:t>
            </a:r>
            <a:r>
              <a:rPr lang="ka-GE" dirty="0">
                <a:solidFill>
                  <a:schemeClr val="accent1">
                    <a:lumMod val="10000"/>
                  </a:schemeClr>
                </a:solidFill>
              </a:rPr>
              <a:t>. რადგან ვცდილობთ არ გავიმეოროთ ერთი და იგივე კოდი და კლასები, ვიყენებთ მემკვიდრეობითობას და მეთოდების პასუხისმგებლობების მიხედვით გამიჯვნას.</a:t>
            </a:r>
            <a:endParaRPr lang="en-GB" dirty="0">
              <a:solidFill>
                <a:schemeClr val="accent1">
                  <a:lumMod val="10000"/>
                </a:schemeClr>
              </a:solidFill>
            </a:endParaRPr>
          </a:p>
          <a:p>
            <a:pPr lvl="0"/>
            <a:r>
              <a:rPr lang="en-US" b="1" dirty="0">
                <a:solidFill>
                  <a:schemeClr val="accent1">
                    <a:lumMod val="10000"/>
                  </a:schemeClr>
                </a:solidFill>
              </a:rPr>
              <a:t>YAGNI:</a:t>
            </a:r>
            <a:r>
              <a:rPr lang="ka-GE" dirty="0">
                <a:solidFill>
                  <a:schemeClr val="accent1">
                    <a:lumMod val="10000"/>
                  </a:schemeClr>
                </a:solidFill>
              </a:rPr>
              <a:t> </a:t>
            </a:r>
            <a:r>
              <a:rPr lang="ka-GE" dirty="0" err="1">
                <a:solidFill>
                  <a:schemeClr val="accent1">
                    <a:lumMod val="10000"/>
                  </a:schemeClr>
                </a:solidFill>
              </a:rPr>
              <a:t>You</a:t>
            </a:r>
            <a:r>
              <a:rPr lang="ka-GE" dirty="0">
                <a:solidFill>
                  <a:schemeClr val="accent1">
                    <a:lumMod val="10000"/>
                  </a:schemeClr>
                </a:solidFill>
              </a:rPr>
              <a:t> </a:t>
            </a:r>
            <a:r>
              <a:rPr lang="ka-GE" dirty="0" err="1">
                <a:solidFill>
                  <a:schemeClr val="accent1">
                    <a:lumMod val="10000"/>
                  </a:schemeClr>
                </a:solidFill>
              </a:rPr>
              <a:t>are</a:t>
            </a:r>
            <a:r>
              <a:rPr lang="ka-GE" dirty="0">
                <a:solidFill>
                  <a:schemeClr val="accent1">
                    <a:lumMod val="10000"/>
                  </a:schemeClr>
                </a:solidFill>
              </a:rPr>
              <a:t> </a:t>
            </a:r>
            <a:r>
              <a:rPr lang="ka-GE" dirty="0" err="1">
                <a:solidFill>
                  <a:schemeClr val="accent1">
                    <a:lumMod val="10000"/>
                  </a:schemeClr>
                </a:solidFill>
              </a:rPr>
              <a:t>not</a:t>
            </a:r>
            <a:r>
              <a:rPr lang="ka-GE" dirty="0">
                <a:solidFill>
                  <a:schemeClr val="accent1">
                    <a:lumMod val="10000"/>
                  </a:schemeClr>
                </a:solidFill>
              </a:rPr>
              <a:t> </a:t>
            </a:r>
            <a:r>
              <a:rPr lang="ka-GE" dirty="0" err="1">
                <a:solidFill>
                  <a:schemeClr val="accent1">
                    <a:lumMod val="10000"/>
                  </a:schemeClr>
                </a:solidFill>
              </a:rPr>
              <a:t>gonna</a:t>
            </a:r>
            <a:r>
              <a:rPr lang="ka-GE" dirty="0">
                <a:solidFill>
                  <a:schemeClr val="accent1">
                    <a:lumMod val="10000"/>
                  </a:schemeClr>
                </a:solidFill>
              </a:rPr>
              <a:t> </a:t>
            </a:r>
            <a:r>
              <a:rPr lang="ka-GE" dirty="0" err="1">
                <a:solidFill>
                  <a:schemeClr val="accent1">
                    <a:lumMod val="10000"/>
                  </a:schemeClr>
                </a:solidFill>
              </a:rPr>
              <a:t>need</a:t>
            </a:r>
            <a:r>
              <a:rPr lang="ka-GE" dirty="0">
                <a:solidFill>
                  <a:schemeClr val="accent1">
                    <a:lumMod val="10000"/>
                  </a:schemeClr>
                </a:solidFill>
              </a:rPr>
              <a:t> </a:t>
            </a:r>
            <a:r>
              <a:rPr lang="ka-GE" dirty="0" err="1">
                <a:solidFill>
                  <a:schemeClr val="accent1">
                    <a:lumMod val="10000"/>
                  </a:schemeClr>
                </a:solidFill>
              </a:rPr>
              <a:t>it</a:t>
            </a:r>
            <a:r>
              <a:rPr lang="ka-GE" dirty="0">
                <a:solidFill>
                  <a:schemeClr val="accent1">
                    <a:lumMod val="10000"/>
                  </a:schemeClr>
                </a:solidFill>
              </a:rPr>
              <a:t>- ვიყენებთ ზომიერად ზოგად კლასებს და მეთოდებს. ვპასუხობთ კონკრეტულ მოთხოვნებს ოპტიმალური გადაწყვეტილებებით და განტვირთული პასუხისმგებლობებით.</a:t>
            </a:r>
            <a:endParaRPr lang="en-GB" dirty="0">
              <a:solidFill>
                <a:schemeClr val="accent1">
                  <a:lumMod val="10000"/>
                </a:schemeClr>
              </a:solidFill>
            </a:endParaRPr>
          </a:p>
          <a:p>
            <a:pPr marL="0" indent="0">
              <a:buNone/>
            </a:pPr>
            <a:endParaRPr lang="ka-GE" sz="4000" dirty="0"/>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dirty="0">
                <a:solidFill>
                  <a:srgbClr val="0070C0"/>
                </a:solidFill>
              </a:rPr>
              <a:t>7</a:t>
            </a:r>
            <a:r>
              <a:rPr lang="en-US" b="1" dirty="0">
                <a:solidFill>
                  <a:srgbClr val="0070C0"/>
                </a:solidFill>
              </a:rPr>
              <a:t>                            </a:t>
            </a:r>
          </a:p>
        </p:txBody>
      </p:sp>
    </p:spTree>
    <p:extLst>
      <p:ext uri="{BB962C8B-B14F-4D97-AF65-F5344CB8AC3E}">
        <p14:creationId xmlns:p14="http://schemas.microsoft.com/office/powerpoint/2010/main" val="381800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დამხმარე ბიბლიოთეკები</a:t>
            </a:r>
          </a:p>
        </p:txBody>
      </p:sp>
      <p:sp>
        <p:nvSpPr>
          <p:cNvPr id="3" name="Content Placeholder 2"/>
          <p:cNvSpPr>
            <a:spLocks noGrp="1"/>
          </p:cNvSpPr>
          <p:nvPr>
            <p:ph idx="1"/>
          </p:nvPr>
        </p:nvSpPr>
        <p:spPr>
          <a:xfrm>
            <a:off x="1371600" y="1353198"/>
            <a:ext cx="9601200" cy="4514202"/>
          </a:xfrm>
        </p:spPr>
        <p:txBody>
          <a:bodyPr>
            <a:normAutofit/>
          </a:bodyPr>
          <a:lstStyle/>
          <a:p>
            <a:pPr marL="0" indent="0">
              <a:buNone/>
            </a:pPr>
            <a:endParaRPr lang="ka-GE" b="1" dirty="0"/>
          </a:p>
          <a:p>
            <a:pPr marL="0" indent="0">
              <a:buNone/>
            </a:pPr>
            <a:r>
              <a:rPr lang="en-US" b="1" dirty="0" err="1">
                <a:solidFill>
                  <a:schemeClr val="accent1">
                    <a:lumMod val="10000"/>
                  </a:schemeClr>
                </a:solidFill>
              </a:rPr>
              <a:t>SignalR</a:t>
            </a:r>
            <a:r>
              <a:rPr lang="en-US" dirty="0">
                <a:solidFill>
                  <a:schemeClr val="accent1">
                    <a:lumMod val="10000"/>
                  </a:schemeClr>
                </a:solidFill>
              </a:rPr>
              <a:t>-ი </a:t>
            </a:r>
            <a:r>
              <a:rPr lang="en-US" dirty="0" err="1">
                <a:solidFill>
                  <a:schemeClr val="accent1">
                    <a:lumMod val="10000"/>
                  </a:schemeClr>
                </a:solidFill>
              </a:rPr>
              <a:t>არის</a:t>
            </a:r>
            <a:r>
              <a:rPr lang="en-US" dirty="0">
                <a:solidFill>
                  <a:schemeClr val="accent1">
                    <a:lumMod val="10000"/>
                  </a:schemeClr>
                </a:solidFill>
              </a:rPr>
              <a:t> ASP.NET </a:t>
            </a:r>
            <a:r>
              <a:rPr lang="en-US" dirty="0" err="1">
                <a:solidFill>
                  <a:schemeClr val="accent1">
                    <a:lumMod val="10000"/>
                  </a:schemeClr>
                </a:solidFill>
              </a:rPr>
              <a:t>უახლესი</a:t>
            </a:r>
            <a:r>
              <a:rPr lang="en-US" dirty="0">
                <a:solidFill>
                  <a:schemeClr val="accent1">
                    <a:lumMod val="10000"/>
                  </a:schemeClr>
                </a:solidFill>
              </a:rPr>
              <a:t> </a:t>
            </a:r>
            <a:r>
              <a:rPr lang="en-US" dirty="0" err="1">
                <a:solidFill>
                  <a:schemeClr val="accent1">
                    <a:lumMod val="10000"/>
                  </a:schemeClr>
                </a:solidFill>
              </a:rPr>
              <a:t>ბიბლიოთეკა</a:t>
            </a:r>
            <a:r>
              <a:rPr lang="en-US" dirty="0">
                <a:solidFill>
                  <a:schemeClr val="accent1">
                    <a:lumMod val="10000"/>
                  </a:schemeClr>
                </a:solidFill>
              </a:rPr>
              <a:t>. </a:t>
            </a:r>
            <a:r>
              <a:rPr lang="en-US" dirty="0" err="1">
                <a:solidFill>
                  <a:schemeClr val="accent1">
                    <a:lumMod val="10000"/>
                  </a:schemeClr>
                </a:solidFill>
              </a:rPr>
              <a:t>რეალურ</a:t>
            </a:r>
            <a:r>
              <a:rPr lang="en-US" dirty="0">
                <a:solidFill>
                  <a:schemeClr val="accent1">
                    <a:lumMod val="10000"/>
                  </a:schemeClr>
                </a:solidFill>
              </a:rPr>
              <a:t> </a:t>
            </a:r>
            <a:r>
              <a:rPr lang="en-US" dirty="0" err="1">
                <a:solidFill>
                  <a:schemeClr val="accent1">
                    <a:lumMod val="10000"/>
                  </a:schemeClr>
                </a:solidFill>
              </a:rPr>
              <a:t>დროში</a:t>
            </a:r>
            <a:r>
              <a:rPr lang="en-US" dirty="0">
                <a:solidFill>
                  <a:schemeClr val="accent1">
                    <a:lumMod val="10000"/>
                  </a:schemeClr>
                </a:solidFill>
              </a:rPr>
              <a:t> </a:t>
            </a:r>
            <a:r>
              <a:rPr lang="en-US" dirty="0" err="1">
                <a:solidFill>
                  <a:schemeClr val="accent1">
                    <a:lumMod val="10000"/>
                  </a:schemeClr>
                </a:solidFill>
              </a:rPr>
              <a:t>მომუშავე</a:t>
            </a:r>
            <a:r>
              <a:rPr lang="en-US" dirty="0">
                <a:solidFill>
                  <a:schemeClr val="accent1">
                    <a:lumMod val="10000"/>
                  </a:schemeClr>
                </a:solidFill>
              </a:rPr>
              <a:t> </a:t>
            </a:r>
            <a:r>
              <a:rPr lang="en-US" dirty="0" err="1">
                <a:solidFill>
                  <a:schemeClr val="accent1">
                    <a:lumMod val="10000"/>
                  </a:schemeClr>
                </a:solidFill>
              </a:rPr>
              <a:t>FrameWork</a:t>
            </a:r>
            <a:r>
              <a:rPr lang="en-US" dirty="0">
                <a:solidFill>
                  <a:schemeClr val="accent1">
                    <a:lumMod val="10000"/>
                  </a:schemeClr>
                </a:solidFill>
              </a:rPr>
              <a:t>-ი, </a:t>
            </a:r>
            <a:r>
              <a:rPr lang="en-US" dirty="0" err="1">
                <a:solidFill>
                  <a:schemeClr val="accent1">
                    <a:lumMod val="10000"/>
                  </a:schemeClr>
                </a:solidFill>
              </a:rPr>
              <a:t>რომელიც</a:t>
            </a:r>
            <a:r>
              <a:rPr lang="en-US" dirty="0">
                <a:solidFill>
                  <a:schemeClr val="accent1">
                    <a:lumMod val="10000"/>
                  </a:schemeClr>
                </a:solidFill>
              </a:rPr>
              <a:t> </a:t>
            </a:r>
            <a:r>
              <a:rPr lang="en-US" dirty="0" err="1">
                <a:solidFill>
                  <a:schemeClr val="accent1">
                    <a:lumMod val="10000"/>
                  </a:schemeClr>
                </a:solidFill>
              </a:rPr>
              <a:t>აძლევს</a:t>
            </a:r>
            <a:r>
              <a:rPr lang="en-US" dirty="0">
                <a:solidFill>
                  <a:schemeClr val="accent1">
                    <a:lumMod val="10000"/>
                  </a:schemeClr>
                </a:solidFill>
              </a:rPr>
              <a:t> </a:t>
            </a:r>
            <a:r>
              <a:rPr lang="en-US" dirty="0" err="1">
                <a:solidFill>
                  <a:schemeClr val="accent1">
                    <a:lumMod val="10000"/>
                  </a:schemeClr>
                </a:solidFill>
              </a:rPr>
              <a:t>საშუალებას</a:t>
            </a:r>
            <a:r>
              <a:rPr lang="en-US" dirty="0">
                <a:solidFill>
                  <a:schemeClr val="accent1">
                    <a:lumMod val="10000"/>
                  </a:schemeClr>
                </a:solidFill>
              </a:rPr>
              <a:t> </a:t>
            </a:r>
            <a:r>
              <a:rPr lang="en-US" dirty="0" err="1">
                <a:solidFill>
                  <a:schemeClr val="accent1">
                    <a:lumMod val="10000"/>
                  </a:schemeClr>
                </a:solidFill>
              </a:rPr>
              <a:t>სერვერს</a:t>
            </a:r>
            <a:r>
              <a:rPr lang="en-US" dirty="0">
                <a:solidFill>
                  <a:schemeClr val="accent1">
                    <a:lumMod val="10000"/>
                  </a:schemeClr>
                </a:solidFill>
              </a:rPr>
              <a:t> </a:t>
            </a:r>
            <a:r>
              <a:rPr lang="en-US" dirty="0" err="1">
                <a:solidFill>
                  <a:schemeClr val="accent1">
                    <a:lumMod val="10000"/>
                  </a:schemeClr>
                </a:solidFill>
              </a:rPr>
              <a:t>გამოიყენოს</a:t>
            </a:r>
            <a:r>
              <a:rPr lang="en-US" dirty="0">
                <a:solidFill>
                  <a:schemeClr val="accent1">
                    <a:lumMod val="10000"/>
                  </a:schemeClr>
                </a:solidFill>
              </a:rPr>
              <a:t> </a:t>
            </a:r>
            <a:r>
              <a:rPr lang="en-US" dirty="0" err="1">
                <a:solidFill>
                  <a:schemeClr val="accent1">
                    <a:lumMod val="10000"/>
                  </a:schemeClr>
                </a:solidFill>
              </a:rPr>
              <a:t>მეთოდები</a:t>
            </a:r>
            <a:r>
              <a:rPr lang="en-US" dirty="0">
                <a:solidFill>
                  <a:schemeClr val="accent1">
                    <a:lumMod val="10000"/>
                  </a:schemeClr>
                </a:solidFill>
              </a:rPr>
              <a:t> </a:t>
            </a:r>
            <a:r>
              <a:rPr lang="en-US" dirty="0" err="1">
                <a:solidFill>
                  <a:schemeClr val="accent1">
                    <a:lumMod val="10000"/>
                  </a:schemeClr>
                </a:solidFill>
              </a:rPr>
              <a:t>კლიენტებზე</a:t>
            </a:r>
            <a:r>
              <a:rPr lang="en-US" dirty="0">
                <a:solidFill>
                  <a:schemeClr val="accent1">
                    <a:lumMod val="10000"/>
                  </a:schemeClr>
                </a:solidFill>
              </a:rPr>
              <a:t>. </a:t>
            </a:r>
            <a:r>
              <a:rPr lang="en-US" dirty="0" err="1">
                <a:solidFill>
                  <a:schemeClr val="accent1">
                    <a:lumMod val="10000"/>
                  </a:schemeClr>
                </a:solidFill>
              </a:rPr>
              <a:t>ამ</a:t>
            </a:r>
            <a:r>
              <a:rPr lang="en-US" dirty="0">
                <a:solidFill>
                  <a:schemeClr val="accent1">
                    <a:lumMod val="10000"/>
                  </a:schemeClr>
                </a:solidFill>
              </a:rPr>
              <a:t> </a:t>
            </a:r>
            <a:r>
              <a:rPr lang="en-US" dirty="0" err="1">
                <a:solidFill>
                  <a:schemeClr val="accent1">
                    <a:lumMod val="10000"/>
                  </a:schemeClr>
                </a:solidFill>
              </a:rPr>
              <a:t>კომუნიკაციის</a:t>
            </a:r>
            <a:r>
              <a:rPr lang="en-US" dirty="0">
                <a:solidFill>
                  <a:schemeClr val="accent1">
                    <a:lumMod val="10000"/>
                  </a:schemeClr>
                </a:solidFill>
              </a:rPr>
              <a:t> </a:t>
            </a:r>
            <a:r>
              <a:rPr lang="en-US" dirty="0" err="1">
                <a:solidFill>
                  <a:schemeClr val="accent1">
                    <a:lumMod val="10000"/>
                  </a:schemeClr>
                </a:solidFill>
              </a:rPr>
              <a:t>დახმარებით</a:t>
            </a:r>
            <a:r>
              <a:rPr lang="en-US" dirty="0">
                <a:solidFill>
                  <a:schemeClr val="accent1">
                    <a:lumMod val="10000"/>
                  </a:schemeClr>
                </a:solidFill>
              </a:rPr>
              <a:t> </a:t>
            </a:r>
            <a:r>
              <a:rPr lang="en-US" dirty="0" err="1">
                <a:solidFill>
                  <a:schemeClr val="accent1">
                    <a:lumMod val="10000"/>
                  </a:schemeClr>
                </a:solidFill>
              </a:rPr>
              <a:t>მომხმარებელს</a:t>
            </a:r>
            <a:r>
              <a:rPr lang="en-US" dirty="0">
                <a:solidFill>
                  <a:schemeClr val="accent1">
                    <a:lumMod val="10000"/>
                  </a:schemeClr>
                </a:solidFill>
              </a:rPr>
              <a:t> </a:t>
            </a:r>
            <a:r>
              <a:rPr lang="en-US" dirty="0" err="1">
                <a:solidFill>
                  <a:schemeClr val="accent1">
                    <a:lumMod val="10000"/>
                  </a:schemeClr>
                </a:solidFill>
              </a:rPr>
              <a:t>აქვს</a:t>
            </a:r>
            <a:r>
              <a:rPr lang="en-US" dirty="0">
                <a:solidFill>
                  <a:schemeClr val="accent1">
                    <a:lumMod val="10000"/>
                  </a:schemeClr>
                </a:solidFill>
              </a:rPr>
              <a:t> </a:t>
            </a:r>
            <a:r>
              <a:rPr lang="en-US" dirty="0" err="1">
                <a:solidFill>
                  <a:schemeClr val="accent1">
                    <a:lumMod val="10000"/>
                  </a:schemeClr>
                </a:solidFill>
              </a:rPr>
              <a:t>საშუალება</a:t>
            </a:r>
            <a:r>
              <a:rPr lang="en-US" dirty="0">
                <a:solidFill>
                  <a:schemeClr val="accent1">
                    <a:lumMod val="10000"/>
                  </a:schemeClr>
                </a:solidFill>
              </a:rPr>
              <a:t>,  </a:t>
            </a:r>
            <a:r>
              <a:rPr lang="en-US" dirty="0" err="1">
                <a:solidFill>
                  <a:schemeClr val="accent1">
                    <a:lumMod val="10000"/>
                  </a:schemeClr>
                </a:solidFill>
              </a:rPr>
              <a:t>მყისიერად</a:t>
            </a:r>
            <a:r>
              <a:rPr lang="en-US" dirty="0">
                <a:solidFill>
                  <a:schemeClr val="accent1">
                    <a:lumMod val="10000"/>
                  </a:schemeClr>
                </a:solidFill>
              </a:rPr>
              <a:t> </a:t>
            </a:r>
            <a:r>
              <a:rPr lang="en-US" dirty="0" err="1">
                <a:solidFill>
                  <a:schemeClr val="accent1">
                    <a:lumMod val="10000"/>
                  </a:schemeClr>
                </a:solidFill>
              </a:rPr>
              <a:t>დაუკავშირდეს</a:t>
            </a:r>
            <a:r>
              <a:rPr lang="en-US" dirty="0">
                <a:solidFill>
                  <a:schemeClr val="accent1">
                    <a:lumMod val="10000"/>
                  </a:schemeClr>
                </a:solidFill>
              </a:rPr>
              <a:t> </a:t>
            </a:r>
            <a:r>
              <a:rPr lang="en-US" dirty="0" err="1">
                <a:solidFill>
                  <a:schemeClr val="accent1">
                    <a:lumMod val="10000"/>
                  </a:schemeClr>
                </a:solidFill>
              </a:rPr>
              <a:t>სერვერსა</a:t>
            </a:r>
            <a:r>
              <a:rPr lang="en-US" dirty="0">
                <a:solidFill>
                  <a:schemeClr val="accent1">
                    <a:lumMod val="10000"/>
                  </a:schemeClr>
                </a:solidFill>
              </a:rPr>
              <a:t> </a:t>
            </a:r>
            <a:r>
              <a:rPr lang="en-US" dirty="0" err="1">
                <a:solidFill>
                  <a:schemeClr val="accent1">
                    <a:lumMod val="10000"/>
                  </a:schemeClr>
                </a:solidFill>
              </a:rPr>
              <a:t>და</a:t>
            </a:r>
            <a:r>
              <a:rPr lang="en-US" dirty="0">
                <a:solidFill>
                  <a:schemeClr val="accent1">
                    <a:lumMod val="10000"/>
                  </a:schemeClr>
                </a:solidFill>
              </a:rPr>
              <a:t> </a:t>
            </a:r>
            <a:r>
              <a:rPr lang="en-US" dirty="0" err="1">
                <a:solidFill>
                  <a:schemeClr val="accent1">
                    <a:lumMod val="10000"/>
                  </a:schemeClr>
                </a:solidFill>
              </a:rPr>
              <a:t>მასზე</a:t>
            </a:r>
            <a:r>
              <a:rPr lang="en-US" dirty="0">
                <a:solidFill>
                  <a:schemeClr val="accent1">
                    <a:lumMod val="10000"/>
                  </a:schemeClr>
                </a:solidFill>
              </a:rPr>
              <a:t> </a:t>
            </a:r>
            <a:r>
              <a:rPr lang="en-US" dirty="0" err="1">
                <a:solidFill>
                  <a:schemeClr val="accent1">
                    <a:lumMod val="10000"/>
                  </a:schemeClr>
                </a:solidFill>
              </a:rPr>
              <a:t>განთავსებულ</a:t>
            </a:r>
            <a:r>
              <a:rPr lang="en-US" dirty="0">
                <a:solidFill>
                  <a:schemeClr val="accent1">
                    <a:lumMod val="10000"/>
                  </a:schemeClr>
                </a:solidFill>
              </a:rPr>
              <a:t> </a:t>
            </a:r>
            <a:r>
              <a:rPr lang="en-US" dirty="0" err="1">
                <a:solidFill>
                  <a:schemeClr val="accent1">
                    <a:lumMod val="10000"/>
                  </a:schemeClr>
                </a:solidFill>
              </a:rPr>
              <a:t>ინფორმაციას</a:t>
            </a:r>
            <a:r>
              <a:rPr lang="en-US" dirty="0">
                <a:solidFill>
                  <a:schemeClr val="accent1">
                    <a:lumMod val="10000"/>
                  </a:schemeClr>
                </a:solidFill>
              </a:rPr>
              <a:t>, </a:t>
            </a:r>
            <a:r>
              <a:rPr lang="en-US" dirty="0" err="1">
                <a:solidFill>
                  <a:schemeClr val="accent1">
                    <a:lumMod val="10000"/>
                  </a:schemeClr>
                </a:solidFill>
              </a:rPr>
              <a:t>მიიღოს</a:t>
            </a:r>
            <a:r>
              <a:rPr lang="en-US" dirty="0">
                <a:solidFill>
                  <a:schemeClr val="accent1">
                    <a:lumMod val="10000"/>
                  </a:schemeClr>
                </a:solidFill>
              </a:rPr>
              <a:t> </a:t>
            </a:r>
            <a:r>
              <a:rPr lang="en-US" dirty="0" err="1">
                <a:solidFill>
                  <a:schemeClr val="accent1">
                    <a:lumMod val="10000"/>
                  </a:schemeClr>
                </a:solidFill>
              </a:rPr>
              <a:t>ან</a:t>
            </a:r>
            <a:r>
              <a:rPr lang="en-US" dirty="0">
                <a:solidFill>
                  <a:schemeClr val="accent1">
                    <a:lumMod val="10000"/>
                  </a:schemeClr>
                </a:solidFill>
              </a:rPr>
              <a:t> </a:t>
            </a:r>
            <a:r>
              <a:rPr lang="en-US" dirty="0" err="1">
                <a:solidFill>
                  <a:schemeClr val="accent1">
                    <a:lumMod val="10000"/>
                  </a:schemeClr>
                </a:solidFill>
              </a:rPr>
              <a:t>გააგზავნოს</a:t>
            </a:r>
            <a:r>
              <a:rPr lang="en-US" dirty="0">
                <a:solidFill>
                  <a:schemeClr val="accent1">
                    <a:lumMod val="10000"/>
                  </a:schemeClr>
                </a:solidFill>
              </a:rPr>
              <a:t> </a:t>
            </a:r>
            <a:r>
              <a:rPr lang="en-US" dirty="0" err="1">
                <a:solidFill>
                  <a:schemeClr val="accent1">
                    <a:lumMod val="10000"/>
                  </a:schemeClr>
                </a:solidFill>
              </a:rPr>
              <a:t>იგი</a:t>
            </a:r>
            <a:r>
              <a:rPr lang="en-US" dirty="0">
                <a:solidFill>
                  <a:schemeClr val="accent1">
                    <a:lumMod val="10000"/>
                  </a:schemeClr>
                </a:solidFill>
              </a:rPr>
              <a:t>. </a:t>
            </a:r>
            <a:r>
              <a:rPr lang="en-US" dirty="0" err="1">
                <a:solidFill>
                  <a:schemeClr val="accent1">
                    <a:lumMod val="10000"/>
                  </a:schemeClr>
                </a:solidFill>
              </a:rPr>
              <a:t>ამ</a:t>
            </a:r>
            <a:r>
              <a:rPr lang="en-US" dirty="0">
                <a:solidFill>
                  <a:schemeClr val="accent1">
                    <a:lumMod val="10000"/>
                  </a:schemeClr>
                </a:solidFill>
              </a:rPr>
              <a:t> </a:t>
            </a:r>
            <a:r>
              <a:rPr lang="en-US" dirty="0" err="1">
                <a:solidFill>
                  <a:schemeClr val="accent1">
                    <a:lumMod val="10000"/>
                  </a:schemeClr>
                </a:solidFill>
              </a:rPr>
              <a:t>ტექნოლოგიის</a:t>
            </a:r>
            <a:r>
              <a:rPr lang="en-US" dirty="0">
                <a:solidFill>
                  <a:schemeClr val="accent1">
                    <a:lumMod val="10000"/>
                  </a:schemeClr>
                </a:solidFill>
              </a:rPr>
              <a:t> </a:t>
            </a:r>
            <a:r>
              <a:rPr lang="en-US" dirty="0" err="1">
                <a:solidFill>
                  <a:schemeClr val="accent1">
                    <a:lumMod val="10000"/>
                  </a:schemeClr>
                </a:solidFill>
              </a:rPr>
              <a:t>გამოყენების</a:t>
            </a:r>
            <a:r>
              <a:rPr lang="en-US" dirty="0">
                <a:solidFill>
                  <a:schemeClr val="accent1">
                    <a:lumMod val="10000"/>
                  </a:schemeClr>
                </a:solidFill>
              </a:rPr>
              <a:t> </a:t>
            </a:r>
            <a:r>
              <a:rPr lang="en-US" dirty="0" err="1">
                <a:solidFill>
                  <a:schemeClr val="accent1">
                    <a:lumMod val="10000"/>
                  </a:schemeClr>
                </a:solidFill>
              </a:rPr>
              <a:t>გარეშე</a:t>
            </a:r>
            <a:r>
              <a:rPr lang="en-US" dirty="0">
                <a:solidFill>
                  <a:schemeClr val="accent1">
                    <a:lumMod val="10000"/>
                  </a:schemeClr>
                </a:solidFill>
              </a:rPr>
              <a:t> </a:t>
            </a:r>
            <a:r>
              <a:rPr lang="en-US" dirty="0" err="1">
                <a:solidFill>
                  <a:schemeClr val="accent1">
                    <a:lumMod val="10000"/>
                  </a:schemeClr>
                </a:solidFill>
              </a:rPr>
              <a:t>კლიენტს</a:t>
            </a:r>
            <a:r>
              <a:rPr lang="en-US" dirty="0">
                <a:solidFill>
                  <a:schemeClr val="accent1">
                    <a:lumMod val="10000"/>
                  </a:schemeClr>
                </a:solidFill>
              </a:rPr>
              <a:t> </a:t>
            </a:r>
            <a:r>
              <a:rPr lang="en-US" dirty="0" err="1">
                <a:solidFill>
                  <a:schemeClr val="accent1">
                    <a:lumMod val="10000"/>
                  </a:schemeClr>
                </a:solidFill>
              </a:rPr>
              <a:t>არ</a:t>
            </a:r>
            <a:r>
              <a:rPr lang="en-US" dirty="0">
                <a:solidFill>
                  <a:schemeClr val="accent1">
                    <a:lumMod val="10000"/>
                  </a:schemeClr>
                </a:solidFill>
              </a:rPr>
              <a:t> </a:t>
            </a:r>
            <a:r>
              <a:rPr lang="en-US" dirty="0" err="1">
                <a:solidFill>
                  <a:schemeClr val="accent1">
                    <a:lumMod val="10000"/>
                  </a:schemeClr>
                </a:solidFill>
              </a:rPr>
              <a:t>აქვს</a:t>
            </a:r>
            <a:r>
              <a:rPr lang="en-US" dirty="0">
                <a:solidFill>
                  <a:schemeClr val="accent1">
                    <a:lumMod val="10000"/>
                  </a:schemeClr>
                </a:solidFill>
              </a:rPr>
              <a:t> </a:t>
            </a:r>
            <a:r>
              <a:rPr lang="en-US" dirty="0" err="1">
                <a:solidFill>
                  <a:schemeClr val="accent1">
                    <a:lumMod val="10000"/>
                  </a:schemeClr>
                </a:solidFill>
              </a:rPr>
              <a:t>სერვერთან</a:t>
            </a:r>
            <a:r>
              <a:rPr lang="en-US" dirty="0">
                <a:solidFill>
                  <a:schemeClr val="accent1">
                    <a:lumMod val="10000"/>
                  </a:schemeClr>
                </a:solidFill>
              </a:rPr>
              <a:t> </a:t>
            </a:r>
            <a:r>
              <a:rPr lang="en-US" dirty="0" err="1">
                <a:solidFill>
                  <a:schemeClr val="accent1">
                    <a:lumMod val="10000"/>
                  </a:schemeClr>
                </a:solidFill>
              </a:rPr>
              <a:t>დაუყოვნებლივ</a:t>
            </a:r>
            <a:r>
              <a:rPr lang="en-US" dirty="0">
                <a:solidFill>
                  <a:schemeClr val="accent1">
                    <a:lumMod val="10000"/>
                  </a:schemeClr>
                </a:solidFill>
              </a:rPr>
              <a:t> </a:t>
            </a:r>
            <a:r>
              <a:rPr lang="en-US" dirty="0" err="1">
                <a:solidFill>
                  <a:schemeClr val="accent1">
                    <a:lumMod val="10000"/>
                  </a:schemeClr>
                </a:solidFill>
              </a:rPr>
              <a:t>დაკავშირების</a:t>
            </a:r>
            <a:r>
              <a:rPr lang="en-US" dirty="0">
                <a:solidFill>
                  <a:schemeClr val="accent1">
                    <a:lumMod val="10000"/>
                  </a:schemeClr>
                </a:solidFill>
              </a:rPr>
              <a:t> </a:t>
            </a:r>
            <a:r>
              <a:rPr lang="en-US" dirty="0" err="1">
                <a:solidFill>
                  <a:schemeClr val="accent1">
                    <a:lumMod val="10000"/>
                  </a:schemeClr>
                </a:solidFill>
              </a:rPr>
              <a:t>საშუალება</a:t>
            </a:r>
            <a:r>
              <a:rPr lang="en-US" dirty="0">
                <a:solidFill>
                  <a:schemeClr val="accent1">
                    <a:lumMod val="10000"/>
                  </a:schemeClr>
                </a:solidFill>
              </a:rPr>
              <a:t> </a:t>
            </a:r>
            <a:r>
              <a:rPr lang="en-US" dirty="0" err="1">
                <a:solidFill>
                  <a:schemeClr val="accent1">
                    <a:lumMod val="10000"/>
                  </a:schemeClr>
                </a:solidFill>
              </a:rPr>
              <a:t>და</a:t>
            </a:r>
            <a:r>
              <a:rPr lang="en-US" dirty="0">
                <a:solidFill>
                  <a:schemeClr val="accent1">
                    <a:lumMod val="10000"/>
                  </a:schemeClr>
                </a:solidFill>
              </a:rPr>
              <a:t> </a:t>
            </a:r>
            <a:r>
              <a:rPr lang="en-US" dirty="0" err="1">
                <a:solidFill>
                  <a:schemeClr val="accent1">
                    <a:lumMod val="10000"/>
                  </a:schemeClr>
                </a:solidFill>
              </a:rPr>
              <a:t>იძულებულია</a:t>
            </a:r>
            <a:r>
              <a:rPr lang="en-US" dirty="0">
                <a:solidFill>
                  <a:schemeClr val="accent1">
                    <a:lumMod val="10000"/>
                  </a:schemeClr>
                </a:solidFill>
              </a:rPr>
              <a:t> </a:t>
            </a:r>
            <a:r>
              <a:rPr lang="en-US" dirty="0" err="1">
                <a:solidFill>
                  <a:schemeClr val="accent1">
                    <a:lumMod val="10000"/>
                  </a:schemeClr>
                </a:solidFill>
              </a:rPr>
              <a:t>ელოდის</a:t>
            </a:r>
            <a:r>
              <a:rPr lang="en-US" dirty="0">
                <a:solidFill>
                  <a:schemeClr val="accent1">
                    <a:lumMod val="10000"/>
                  </a:schemeClr>
                </a:solidFill>
              </a:rPr>
              <a:t> </a:t>
            </a:r>
            <a:r>
              <a:rPr lang="en-US" dirty="0" err="1">
                <a:solidFill>
                  <a:schemeClr val="accent1">
                    <a:lumMod val="10000"/>
                  </a:schemeClr>
                </a:solidFill>
              </a:rPr>
              <a:t>მას</a:t>
            </a:r>
            <a:r>
              <a:rPr lang="en-US" dirty="0">
                <a:solidFill>
                  <a:schemeClr val="accent1">
                    <a:lumMod val="10000"/>
                  </a:schemeClr>
                </a:solidFill>
              </a:rPr>
              <a:t>, </a:t>
            </a:r>
            <a:r>
              <a:rPr lang="en-US" dirty="0" err="1">
                <a:solidFill>
                  <a:schemeClr val="accent1">
                    <a:lumMod val="10000"/>
                  </a:schemeClr>
                </a:solidFill>
              </a:rPr>
              <a:t>როდის</a:t>
            </a:r>
            <a:r>
              <a:rPr lang="en-US" dirty="0">
                <a:solidFill>
                  <a:schemeClr val="accent1">
                    <a:lumMod val="10000"/>
                  </a:schemeClr>
                </a:solidFill>
              </a:rPr>
              <a:t> </a:t>
            </a:r>
            <a:r>
              <a:rPr lang="en-US" dirty="0" err="1">
                <a:solidFill>
                  <a:schemeClr val="accent1">
                    <a:lumMod val="10000"/>
                  </a:schemeClr>
                </a:solidFill>
              </a:rPr>
              <a:t>გამოუყოფს</a:t>
            </a:r>
            <a:r>
              <a:rPr lang="en-US" dirty="0">
                <a:solidFill>
                  <a:schemeClr val="accent1">
                    <a:lumMod val="10000"/>
                  </a:schemeClr>
                </a:solidFill>
              </a:rPr>
              <a:t> </a:t>
            </a:r>
            <a:r>
              <a:rPr lang="en-US" dirty="0" err="1">
                <a:solidFill>
                  <a:schemeClr val="accent1">
                    <a:lumMod val="10000"/>
                  </a:schemeClr>
                </a:solidFill>
              </a:rPr>
              <a:t>მისთვის</a:t>
            </a:r>
            <a:r>
              <a:rPr lang="en-US" dirty="0">
                <a:solidFill>
                  <a:schemeClr val="accent1">
                    <a:lumMod val="10000"/>
                  </a:schemeClr>
                </a:solidFill>
              </a:rPr>
              <a:t> </a:t>
            </a:r>
            <a:r>
              <a:rPr lang="en-US" dirty="0" err="1">
                <a:solidFill>
                  <a:schemeClr val="accent1">
                    <a:lumMod val="10000"/>
                  </a:schemeClr>
                </a:solidFill>
              </a:rPr>
              <a:t>სასურველ</a:t>
            </a:r>
            <a:r>
              <a:rPr lang="en-US" dirty="0">
                <a:solidFill>
                  <a:schemeClr val="accent1">
                    <a:lumMod val="10000"/>
                  </a:schemeClr>
                </a:solidFill>
              </a:rPr>
              <a:t> </a:t>
            </a:r>
            <a:r>
              <a:rPr lang="en-US" dirty="0" err="1">
                <a:solidFill>
                  <a:schemeClr val="accent1">
                    <a:lumMod val="10000"/>
                  </a:schemeClr>
                </a:solidFill>
              </a:rPr>
              <a:t>ინფორმაციას</a:t>
            </a:r>
            <a:r>
              <a:rPr lang="en-US" dirty="0">
                <a:solidFill>
                  <a:schemeClr val="accent1">
                    <a:lumMod val="10000"/>
                  </a:schemeClr>
                </a:solidFill>
              </a:rPr>
              <a:t>.</a:t>
            </a:r>
            <a:endParaRPr lang="ka-GE" dirty="0">
              <a:solidFill>
                <a:schemeClr val="accent1">
                  <a:lumMod val="10000"/>
                </a:schemeClr>
              </a:solidFill>
            </a:endParaRPr>
          </a:p>
          <a:p>
            <a:pPr marL="0" indent="0">
              <a:buNone/>
            </a:pPr>
            <a:r>
              <a:rPr lang="en-US" b="1" dirty="0">
                <a:solidFill>
                  <a:schemeClr val="accent1">
                    <a:lumMod val="10000"/>
                  </a:schemeClr>
                </a:solidFill>
              </a:rPr>
              <a:t>Kendo UI</a:t>
            </a:r>
            <a:r>
              <a:rPr lang="en-US" dirty="0">
                <a:solidFill>
                  <a:schemeClr val="accent1">
                    <a:lumMod val="10000"/>
                  </a:schemeClr>
                </a:solidFill>
              </a:rPr>
              <a:t> </a:t>
            </a:r>
            <a:r>
              <a:rPr lang="en-US" dirty="0" err="1">
                <a:solidFill>
                  <a:schemeClr val="accent1">
                    <a:lumMod val="10000"/>
                  </a:schemeClr>
                </a:solidFill>
              </a:rPr>
              <a:t>არის</a:t>
            </a:r>
            <a:r>
              <a:rPr lang="en-US" dirty="0">
                <a:solidFill>
                  <a:schemeClr val="accent1">
                    <a:lumMod val="10000"/>
                  </a:schemeClr>
                </a:solidFill>
              </a:rPr>
              <a:t> </a:t>
            </a:r>
            <a:r>
              <a:rPr lang="en-US" dirty="0" err="1">
                <a:solidFill>
                  <a:schemeClr val="accent1">
                    <a:lumMod val="10000"/>
                  </a:schemeClr>
                </a:solidFill>
              </a:rPr>
              <a:t>ყოვლისმომცველი</a:t>
            </a:r>
            <a:r>
              <a:rPr lang="en-US" dirty="0">
                <a:solidFill>
                  <a:schemeClr val="accent1">
                    <a:lumMod val="10000"/>
                  </a:schemeClr>
                </a:solidFill>
              </a:rPr>
              <a:t> </a:t>
            </a:r>
            <a:r>
              <a:rPr lang="en-US" dirty="0" err="1">
                <a:solidFill>
                  <a:schemeClr val="accent1">
                    <a:lumMod val="10000"/>
                  </a:schemeClr>
                </a:solidFill>
              </a:rPr>
              <a:t>ფრეიმვორქი</a:t>
            </a:r>
            <a:r>
              <a:rPr lang="en-US" dirty="0">
                <a:solidFill>
                  <a:schemeClr val="accent1">
                    <a:lumMod val="10000"/>
                  </a:schemeClr>
                </a:solidFill>
              </a:rPr>
              <a:t>, </a:t>
            </a:r>
            <a:r>
              <a:rPr lang="en-US" dirty="0" err="1">
                <a:solidFill>
                  <a:schemeClr val="accent1">
                    <a:lumMod val="10000"/>
                  </a:schemeClr>
                </a:solidFill>
              </a:rPr>
              <a:t>რომელიც</a:t>
            </a:r>
            <a:r>
              <a:rPr lang="en-US" dirty="0">
                <a:solidFill>
                  <a:schemeClr val="accent1">
                    <a:lumMod val="10000"/>
                  </a:schemeClr>
                </a:solidFill>
              </a:rPr>
              <a:t> </a:t>
            </a:r>
            <a:r>
              <a:rPr lang="en-US" dirty="0" err="1">
                <a:solidFill>
                  <a:schemeClr val="accent1">
                    <a:lumMod val="10000"/>
                  </a:schemeClr>
                </a:solidFill>
              </a:rPr>
              <a:t>შეიცავს</a:t>
            </a:r>
            <a:r>
              <a:rPr lang="en-US" dirty="0">
                <a:solidFill>
                  <a:schemeClr val="accent1">
                    <a:lumMod val="10000"/>
                  </a:schemeClr>
                </a:solidFill>
              </a:rPr>
              <a:t> 70+ UI- ს </a:t>
            </a:r>
            <a:r>
              <a:rPr lang="en-US" dirty="0" err="1">
                <a:solidFill>
                  <a:schemeClr val="accent1">
                    <a:lumMod val="10000"/>
                  </a:schemeClr>
                </a:solidFill>
              </a:rPr>
              <a:t>ბიბლიოთეკის</a:t>
            </a:r>
            <a:r>
              <a:rPr lang="en-US" dirty="0">
                <a:solidFill>
                  <a:schemeClr val="accent1">
                    <a:lumMod val="10000"/>
                  </a:schemeClr>
                </a:solidFill>
              </a:rPr>
              <a:t> </a:t>
            </a:r>
            <a:r>
              <a:rPr lang="en-US" dirty="0" err="1">
                <a:solidFill>
                  <a:schemeClr val="accent1">
                    <a:lumMod val="10000"/>
                  </a:schemeClr>
                </a:solidFill>
              </a:rPr>
              <a:t>ვიჯეტს</a:t>
            </a:r>
            <a:r>
              <a:rPr lang="en-US" dirty="0">
                <a:solidFill>
                  <a:schemeClr val="accent1">
                    <a:lumMod val="10000"/>
                  </a:schemeClr>
                </a:solidFill>
              </a:rPr>
              <a:t> </a:t>
            </a:r>
            <a:r>
              <a:rPr lang="en-US" dirty="0" err="1">
                <a:solidFill>
                  <a:schemeClr val="accent1">
                    <a:lumMod val="10000"/>
                  </a:schemeClr>
                </a:solidFill>
              </a:rPr>
              <a:t>მონაცემთა</a:t>
            </a:r>
            <a:r>
              <a:rPr lang="en-US" dirty="0">
                <a:solidFill>
                  <a:schemeClr val="accent1">
                    <a:lumMod val="10000"/>
                  </a:schemeClr>
                </a:solidFill>
              </a:rPr>
              <a:t> </a:t>
            </a:r>
            <a:r>
              <a:rPr lang="en-US" dirty="0" err="1">
                <a:solidFill>
                  <a:schemeClr val="accent1">
                    <a:lumMod val="10000"/>
                  </a:schemeClr>
                </a:solidFill>
              </a:rPr>
              <a:t>ვიზუალიზაციის</a:t>
            </a:r>
            <a:r>
              <a:rPr lang="en-US" dirty="0">
                <a:solidFill>
                  <a:schemeClr val="accent1">
                    <a:lumMod val="10000"/>
                  </a:schemeClr>
                </a:solidFill>
              </a:rPr>
              <a:t> </a:t>
            </a:r>
            <a:r>
              <a:rPr lang="en-US" dirty="0" err="1">
                <a:solidFill>
                  <a:schemeClr val="accent1">
                    <a:lumMod val="10000"/>
                  </a:schemeClr>
                </a:solidFill>
              </a:rPr>
              <a:t>უამრავ</a:t>
            </a:r>
            <a:r>
              <a:rPr lang="en-US" dirty="0">
                <a:solidFill>
                  <a:schemeClr val="accent1">
                    <a:lumMod val="10000"/>
                  </a:schemeClr>
                </a:solidFill>
              </a:rPr>
              <a:t> </a:t>
            </a:r>
            <a:r>
              <a:rPr lang="en-US" dirty="0" err="1">
                <a:solidFill>
                  <a:schemeClr val="accent1">
                    <a:lumMod val="10000"/>
                  </a:schemeClr>
                </a:solidFill>
              </a:rPr>
              <a:t>გაჯეტს</a:t>
            </a:r>
            <a:r>
              <a:rPr lang="en-US" dirty="0">
                <a:solidFill>
                  <a:schemeClr val="accent1">
                    <a:lumMod val="10000"/>
                  </a:schemeClr>
                </a:solidFill>
              </a:rPr>
              <a:t>, </a:t>
            </a:r>
            <a:r>
              <a:rPr lang="en-US" dirty="0" err="1">
                <a:solidFill>
                  <a:schemeClr val="accent1">
                    <a:lumMod val="10000"/>
                  </a:schemeClr>
                </a:solidFill>
              </a:rPr>
              <a:t>კლიენტის</a:t>
            </a:r>
            <a:r>
              <a:rPr lang="en-US" dirty="0">
                <a:solidFill>
                  <a:schemeClr val="accent1">
                    <a:lumMod val="10000"/>
                  </a:schemeClr>
                </a:solidFill>
              </a:rPr>
              <a:t> </a:t>
            </a:r>
            <a:r>
              <a:rPr lang="en-US" dirty="0" err="1">
                <a:solidFill>
                  <a:schemeClr val="accent1">
                    <a:lumMod val="10000"/>
                  </a:schemeClr>
                </a:solidFill>
              </a:rPr>
              <a:t>მხარის</a:t>
            </a:r>
            <a:r>
              <a:rPr lang="en-US" dirty="0">
                <a:solidFill>
                  <a:schemeClr val="accent1">
                    <a:lumMod val="10000"/>
                  </a:schemeClr>
                </a:solidFill>
              </a:rPr>
              <a:t> </a:t>
            </a:r>
            <a:r>
              <a:rPr lang="en-US" dirty="0" err="1">
                <a:solidFill>
                  <a:schemeClr val="accent1">
                    <a:lumMod val="10000"/>
                  </a:schemeClr>
                </a:solidFill>
              </a:rPr>
              <a:t>მონაცემთა</a:t>
            </a:r>
            <a:r>
              <a:rPr lang="en-US" dirty="0">
                <a:solidFill>
                  <a:schemeClr val="accent1">
                    <a:lumMod val="10000"/>
                  </a:schemeClr>
                </a:solidFill>
              </a:rPr>
              <a:t> </a:t>
            </a:r>
            <a:r>
              <a:rPr lang="en-US" dirty="0" err="1">
                <a:solidFill>
                  <a:schemeClr val="accent1">
                    <a:lumMod val="10000"/>
                  </a:schemeClr>
                </a:solidFill>
              </a:rPr>
              <a:t>წყაროსა</a:t>
            </a:r>
            <a:r>
              <a:rPr lang="en-US" dirty="0">
                <a:solidFill>
                  <a:schemeClr val="accent1">
                    <a:lumMod val="10000"/>
                  </a:schemeClr>
                </a:solidFill>
              </a:rPr>
              <a:t> </a:t>
            </a:r>
            <a:r>
              <a:rPr lang="en-US" dirty="0" err="1">
                <a:solidFill>
                  <a:schemeClr val="accent1">
                    <a:lumMod val="10000"/>
                  </a:schemeClr>
                </a:solidFill>
              </a:rPr>
              <a:t>და</a:t>
            </a:r>
            <a:r>
              <a:rPr lang="en-US" dirty="0">
                <a:solidFill>
                  <a:schemeClr val="accent1">
                    <a:lumMod val="10000"/>
                  </a:schemeClr>
                </a:solidFill>
              </a:rPr>
              <a:t> </a:t>
            </a:r>
            <a:r>
              <a:rPr lang="en-US" dirty="0" err="1">
                <a:solidFill>
                  <a:schemeClr val="accent1">
                    <a:lumMod val="10000"/>
                  </a:schemeClr>
                </a:solidFill>
              </a:rPr>
              <a:t>ჩაშენებულ</a:t>
            </a:r>
            <a:r>
              <a:rPr lang="en-US" dirty="0">
                <a:solidFill>
                  <a:schemeClr val="accent1">
                    <a:lumMod val="10000"/>
                  </a:schemeClr>
                </a:solidFill>
              </a:rPr>
              <a:t> MVVM (Model-View-</a:t>
            </a:r>
            <a:r>
              <a:rPr lang="en-US" dirty="0" err="1">
                <a:solidFill>
                  <a:schemeClr val="accent1">
                    <a:lumMod val="10000"/>
                  </a:schemeClr>
                </a:solidFill>
              </a:rPr>
              <a:t>ViewModel</a:t>
            </a:r>
            <a:r>
              <a:rPr lang="en-US" dirty="0">
                <a:solidFill>
                  <a:schemeClr val="accent1">
                    <a:lumMod val="10000"/>
                  </a:schemeClr>
                </a:solidFill>
              </a:rPr>
              <a:t>) </a:t>
            </a:r>
            <a:r>
              <a:rPr lang="en-US" dirty="0" err="1">
                <a:solidFill>
                  <a:schemeClr val="accent1">
                    <a:lumMod val="10000"/>
                  </a:schemeClr>
                </a:solidFill>
              </a:rPr>
              <a:t>ბიბლიოთეკას</a:t>
            </a:r>
            <a:r>
              <a:rPr lang="en-US" dirty="0">
                <a:solidFill>
                  <a:schemeClr val="accent1">
                    <a:lumMod val="10000"/>
                  </a:schemeClr>
                </a:solidFill>
              </a:rPr>
              <a:t>. </a:t>
            </a:r>
            <a:r>
              <a:rPr lang="en-US" dirty="0" err="1">
                <a:solidFill>
                  <a:schemeClr val="accent1">
                    <a:lumMod val="10000"/>
                  </a:schemeClr>
                </a:solidFill>
              </a:rPr>
              <a:t>ის</a:t>
            </a:r>
            <a:r>
              <a:rPr lang="en-US" dirty="0">
                <a:solidFill>
                  <a:schemeClr val="accent1">
                    <a:lumMod val="10000"/>
                  </a:schemeClr>
                </a:solidFill>
              </a:rPr>
              <a:t> </a:t>
            </a:r>
            <a:r>
              <a:rPr lang="en-US" dirty="0" err="1">
                <a:solidFill>
                  <a:schemeClr val="accent1">
                    <a:lumMod val="10000"/>
                  </a:schemeClr>
                </a:solidFill>
              </a:rPr>
              <a:t>უზრუნველყოფს</a:t>
            </a:r>
            <a:r>
              <a:rPr lang="en-US" dirty="0">
                <a:solidFill>
                  <a:schemeClr val="accent1">
                    <a:lumMod val="10000"/>
                  </a:schemeClr>
                </a:solidFill>
              </a:rPr>
              <a:t> AngularJS </a:t>
            </a:r>
            <a:r>
              <a:rPr lang="en-US" dirty="0" err="1">
                <a:solidFill>
                  <a:schemeClr val="accent1">
                    <a:lumMod val="10000"/>
                  </a:schemeClr>
                </a:solidFill>
              </a:rPr>
              <a:t>და</a:t>
            </a:r>
            <a:r>
              <a:rPr lang="en-US" dirty="0">
                <a:solidFill>
                  <a:schemeClr val="accent1">
                    <a:lumMod val="10000"/>
                  </a:schemeClr>
                </a:solidFill>
              </a:rPr>
              <a:t> Bootstrap </a:t>
            </a:r>
            <a:r>
              <a:rPr lang="en-US" dirty="0" err="1">
                <a:solidFill>
                  <a:schemeClr val="accent1">
                    <a:lumMod val="10000"/>
                  </a:schemeClr>
                </a:solidFill>
              </a:rPr>
              <a:t>ინტეგრაციას</a:t>
            </a:r>
            <a:r>
              <a:rPr lang="ka-GE" dirty="0">
                <a:solidFill>
                  <a:schemeClr val="accent1">
                    <a:lumMod val="10000"/>
                  </a:schemeClr>
                </a:solidFill>
              </a:rPr>
              <a:t>.</a:t>
            </a:r>
            <a:r>
              <a:rPr lang="en-US" dirty="0">
                <a:solidFill>
                  <a:schemeClr val="accent1">
                    <a:lumMod val="10000"/>
                  </a:schemeClr>
                </a:solidFill>
              </a:rPr>
              <a:t> </a:t>
            </a:r>
            <a:endParaRPr lang="ka-GE" sz="4000" dirty="0">
              <a:solidFill>
                <a:schemeClr val="accent1">
                  <a:lumMod val="10000"/>
                </a:schemeClr>
              </a:solidFill>
            </a:endParaRPr>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b="1" dirty="0">
                <a:solidFill>
                  <a:srgbClr val="0070C0"/>
                </a:solidFill>
              </a:rPr>
              <a:t>8</a:t>
            </a:r>
            <a:r>
              <a:rPr lang="en-US" b="1" dirty="0">
                <a:solidFill>
                  <a:srgbClr val="0070C0"/>
                </a:solidFill>
              </a:rPr>
              <a:t>                            </a:t>
            </a:r>
          </a:p>
        </p:txBody>
      </p:sp>
    </p:spTree>
    <p:extLst>
      <p:ext uri="{BB962C8B-B14F-4D97-AF65-F5344CB8AC3E}">
        <p14:creationId xmlns:p14="http://schemas.microsoft.com/office/powerpoint/2010/main" val="332463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1"/>
            <a:ext cx="9601200" cy="667396"/>
          </a:xfrm>
        </p:spPr>
        <p:txBody>
          <a:bodyPr>
            <a:noAutofit/>
          </a:bodyPr>
          <a:lstStyle/>
          <a:p>
            <a:r>
              <a:rPr lang="ka-GE" sz="3600" dirty="0"/>
              <a:t>დამხმარე ბიბლიოთეკები</a:t>
            </a:r>
          </a:p>
        </p:txBody>
      </p:sp>
      <p:sp>
        <p:nvSpPr>
          <p:cNvPr id="3" name="Content Placeholder 2"/>
          <p:cNvSpPr>
            <a:spLocks noGrp="1"/>
          </p:cNvSpPr>
          <p:nvPr>
            <p:ph idx="1"/>
          </p:nvPr>
        </p:nvSpPr>
        <p:spPr>
          <a:xfrm>
            <a:off x="1371600" y="1353198"/>
            <a:ext cx="9601200" cy="4514202"/>
          </a:xfrm>
        </p:spPr>
        <p:txBody>
          <a:bodyPr>
            <a:normAutofit/>
          </a:bodyPr>
          <a:lstStyle/>
          <a:p>
            <a:pPr marL="0" indent="0">
              <a:buNone/>
            </a:pPr>
            <a:endParaRPr lang="ka-GE" b="1" dirty="0"/>
          </a:p>
          <a:p>
            <a:pPr marL="0" indent="0">
              <a:buNone/>
            </a:pPr>
            <a:r>
              <a:rPr lang="en-US" b="1" dirty="0">
                <a:solidFill>
                  <a:schemeClr val="accent1">
                    <a:lumMod val="10000"/>
                  </a:schemeClr>
                </a:solidFill>
              </a:rPr>
              <a:t>Microsoft Azure</a:t>
            </a:r>
            <a:r>
              <a:rPr lang="en-US" dirty="0">
                <a:solidFill>
                  <a:schemeClr val="accent1">
                    <a:lumMod val="10000"/>
                  </a:schemeClr>
                </a:solidFill>
              </a:rPr>
              <a:t> (</a:t>
            </a:r>
            <a:r>
              <a:rPr lang="en-US" dirty="0" err="1">
                <a:solidFill>
                  <a:schemeClr val="accent1">
                    <a:lumMod val="10000"/>
                  </a:schemeClr>
                </a:solidFill>
              </a:rPr>
              <a:t>ყოფილი</a:t>
            </a:r>
            <a:r>
              <a:rPr lang="en-US" dirty="0">
                <a:solidFill>
                  <a:schemeClr val="accent1">
                    <a:lumMod val="10000"/>
                  </a:schemeClr>
                </a:solidFill>
              </a:rPr>
              <a:t> Windows Azure) — Microsoft-</a:t>
            </a:r>
            <a:r>
              <a:rPr lang="en-US" dirty="0" err="1">
                <a:solidFill>
                  <a:schemeClr val="accent1">
                    <a:lumMod val="10000"/>
                  </a:schemeClr>
                </a:solidFill>
              </a:rPr>
              <a:t>ის</a:t>
            </a:r>
            <a:r>
              <a:rPr lang="en-US" dirty="0">
                <a:solidFill>
                  <a:schemeClr val="accent1">
                    <a:lumMod val="10000"/>
                  </a:schemeClr>
                </a:solidFill>
              </a:rPr>
              <a:t> </a:t>
            </a:r>
            <a:r>
              <a:rPr lang="en-US" dirty="0" err="1">
                <a:solidFill>
                  <a:schemeClr val="accent1">
                    <a:lumMod val="10000"/>
                  </a:schemeClr>
                </a:solidFill>
              </a:rPr>
              <a:t>ღრუბლოვანი</a:t>
            </a:r>
            <a:r>
              <a:rPr lang="en-US" dirty="0">
                <a:solidFill>
                  <a:schemeClr val="accent1">
                    <a:lumMod val="10000"/>
                  </a:schemeClr>
                </a:solidFill>
              </a:rPr>
              <a:t> </a:t>
            </a:r>
            <a:r>
              <a:rPr lang="en-US" dirty="0" err="1">
                <a:solidFill>
                  <a:schemeClr val="accent1">
                    <a:lumMod val="10000"/>
                  </a:schemeClr>
                </a:solidFill>
              </a:rPr>
              <a:t>სერვისების</a:t>
            </a:r>
            <a:r>
              <a:rPr lang="en-US" dirty="0">
                <a:solidFill>
                  <a:schemeClr val="accent1">
                    <a:lumMod val="10000"/>
                  </a:schemeClr>
                </a:solidFill>
              </a:rPr>
              <a:t> </a:t>
            </a:r>
            <a:r>
              <a:rPr lang="en-US" dirty="0" err="1">
                <a:solidFill>
                  <a:schemeClr val="accent1">
                    <a:lumMod val="10000"/>
                  </a:schemeClr>
                </a:solidFill>
              </a:rPr>
              <a:t>პლატფორმა</a:t>
            </a:r>
            <a:r>
              <a:rPr lang="en-US" dirty="0">
                <a:solidFill>
                  <a:schemeClr val="accent1">
                    <a:lumMod val="10000"/>
                  </a:schemeClr>
                </a:solidFill>
              </a:rPr>
              <a:t>, </a:t>
            </a:r>
            <a:r>
              <a:rPr lang="en-US" dirty="0" err="1">
                <a:solidFill>
                  <a:schemeClr val="accent1">
                    <a:lumMod val="10000"/>
                  </a:schemeClr>
                </a:solidFill>
              </a:rPr>
              <a:t>რომლის</a:t>
            </a:r>
            <a:r>
              <a:rPr lang="en-US" dirty="0">
                <a:solidFill>
                  <a:schemeClr val="accent1">
                    <a:lumMod val="10000"/>
                  </a:schemeClr>
                </a:solidFill>
              </a:rPr>
              <a:t> </a:t>
            </a:r>
            <a:r>
              <a:rPr lang="en-US" dirty="0" err="1">
                <a:solidFill>
                  <a:schemeClr val="accent1">
                    <a:lumMod val="10000"/>
                  </a:schemeClr>
                </a:solidFill>
              </a:rPr>
              <a:t>მეშვეობითაც</a:t>
            </a:r>
            <a:r>
              <a:rPr lang="en-US" dirty="0">
                <a:solidFill>
                  <a:schemeClr val="accent1">
                    <a:lumMod val="10000"/>
                  </a:schemeClr>
                </a:solidFill>
              </a:rPr>
              <a:t> </a:t>
            </a:r>
            <a:r>
              <a:rPr lang="en-US" dirty="0" err="1">
                <a:solidFill>
                  <a:schemeClr val="accent1">
                    <a:lumMod val="10000"/>
                  </a:schemeClr>
                </a:solidFill>
              </a:rPr>
              <a:t>შესაძლებელია</a:t>
            </a:r>
            <a:r>
              <a:rPr lang="en-US" dirty="0">
                <a:solidFill>
                  <a:schemeClr val="accent1">
                    <a:lumMod val="10000"/>
                  </a:schemeClr>
                </a:solidFill>
              </a:rPr>
              <a:t> </a:t>
            </a:r>
            <a:r>
              <a:rPr lang="en-US" dirty="0" err="1">
                <a:solidFill>
                  <a:schemeClr val="accent1">
                    <a:lumMod val="10000"/>
                  </a:schemeClr>
                </a:solidFill>
              </a:rPr>
              <a:t>კომპანიის</a:t>
            </a:r>
            <a:r>
              <a:rPr lang="en-US" dirty="0">
                <a:solidFill>
                  <a:schemeClr val="accent1">
                    <a:lumMod val="10000"/>
                  </a:schemeClr>
                </a:solidFill>
              </a:rPr>
              <a:t> "</a:t>
            </a:r>
            <a:r>
              <a:rPr lang="en-US" dirty="0" err="1">
                <a:solidFill>
                  <a:schemeClr val="accent1">
                    <a:lumMod val="10000"/>
                  </a:schemeClr>
                </a:solidFill>
              </a:rPr>
              <a:t>ღრუბლოვან</a:t>
            </a:r>
            <a:r>
              <a:rPr lang="en-US" dirty="0">
                <a:solidFill>
                  <a:schemeClr val="accent1">
                    <a:lumMod val="10000"/>
                  </a:schemeClr>
                </a:solidFill>
              </a:rPr>
              <a:t>" </a:t>
            </a:r>
            <a:r>
              <a:rPr lang="en-US" dirty="0" err="1">
                <a:solidFill>
                  <a:schemeClr val="accent1">
                    <a:lumMod val="10000"/>
                  </a:schemeClr>
                </a:solidFill>
              </a:rPr>
              <a:t>დატაცენტრებში</a:t>
            </a:r>
            <a:r>
              <a:rPr lang="en-US" dirty="0">
                <a:solidFill>
                  <a:schemeClr val="accent1">
                    <a:lumMod val="10000"/>
                  </a:schemeClr>
                </a:solidFill>
              </a:rPr>
              <a:t> </a:t>
            </a:r>
            <a:r>
              <a:rPr lang="en-US" dirty="0" err="1">
                <a:solidFill>
                  <a:schemeClr val="accent1">
                    <a:lumMod val="10000"/>
                  </a:schemeClr>
                </a:solidFill>
              </a:rPr>
              <a:t>აპლიკაციების</a:t>
            </a:r>
            <a:r>
              <a:rPr lang="en-US" dirty="0">
                <a:solidFill>
                  <a:schemeClr val="accent1">
                    <a:lumMod val="10000"/>
                  </a:schemeClr>
                </a:solidFill>
              </a:rPr>
              <a:t> </a:t>
            </a:r>
            <a:r>
              <a:rPr lang="en-US" dirty="0" err="1">
                <a:solidFill>
                  <a:schemeClr val="accent1">
                    <a:lumMod val="10000"/>
                  </a:schemeClr>
                </a:solidFill>
              </a:rPr>
              <a:t>განთავსება</a:t>
            </a:r>
            <a:r>
              <a:rPr lang="en-US" dirty="0">
                <a:solidFill>
                  <a:schemeClr val="accent1">
                    <a:lumMod val="10000"/>
                  </a:schemeClr>
                </a:solidFill>
              </a:rPr>
              <a:t> </a:t>
            </a:r>
            <a:r>
              <a:rPr lang="en-US" dirty="0" err="1">
                <a:solidFill>
                  <a:schemeClr val="accent1">
                    <a:lumMod val="10000"/>
                  </a:schemeClr>
                </a:solidFill>
              </a:rPr>
              <a:t>და</a:t>
            </a:r>
            <a:r>
              <a:rPr lang="en-US" dirty="0">
                <a:solidFill>
                  <a:schemeClr val="accent1">
                    <a:lumMod val="10000"/>
                  </a:schemeClr>
                </a:solidFill>
              </a:rPr>
              <a:t> </a:t>
            </a:r>
            <a:r>
              <a:rPr lang="en-US" dirty="0" err="1">
                <a:solidFill>
                  <a:schemeClr val="accent1">
                    <a:lumMod val="10000"/>
                  </a:schemeClr>
                </a:solidFill>
              </a:rPr>
              <a:t>ვირტუალურად</a:t>
            </a:r>
            <a:r>
              <a:rPr lang="en-US" dirty="0">
                <a:solidFill>
                  <a:schemeClr val="accent1">
                    <a:lumMod val="10000"/>
                  </a:schemeClr>
                </a:solidFill>
              </a:rPr>
              <a:t> </a:t>
            </a:r>
            <a:r>
              <a:rPr lang="en-US" dirty="0" err="1">
                <a:solidFill>
                  <a:schemeClr val="accent1">
                    <a:lumMod val="10000"/>
                  </a:schemeClr>
                </a:solidFill>
              </a:rPr>
              <a:t>მაშტაბირება</a:t>
            </a:r>
            <a:r>
              <a:rPr lang="en-US" dirty="0">
                <a:solidFill>
                  <a:schemeClr val="accent1">
                    <a:lumMod val="10000"/>
                  </a:schemeClr>
                </a:solidFill>
              </a:rPr>
              <a:t>. Windows Azure </a:t>
            </a:r>
            <a:r>
              <a:rPr lang="en-US" dirty="0" err="1">
                <a:solidFill>
                  <a:schemeClr val="accent1">
                    <a:lumMod val="10000"/>
                  </a:schemeClr>
                </a:solidFill>
              </a:rPr>
              <a:t>ანხორციელებს</a:t>
            </a:r>
            <a:r>
              <a:rPr lang="en-US" dirty="0">
                <a:solidFill>
                  <a:schemeClr val="accent1">
                    <a:lumMod val="10000"/>
                  </a:schemeClr>
                </a:solidFill>
              </a:rPr>
              <a:t> Platform as service (PaaS) </a:t>
            </a:r>
            <a:r>
              <a:rPr lang="en-US" dirty="0" err="1">
                <a:solidFill>
                  <a:schemeClr val="accent1">
                    <a:lumMod val="10000"/>
                  </a:schemeClr>
                </a:solidFill>
              </a:rPr>
              <a:t>მოდელს</a:t>
            </a:r>
            <a:r>
              <a:rPr lang="en-US" dirty="0">
                <a:solidFill>
                  <a:schemeClr val="accent1">
                    <a:lumMod val="10000"/>
                  </a:schemeClr>
                </a:solidFill>
              </a:rPr>
              <a:t>, </a:t>
            </a:r>
            <a:r>
              <a:rPr lang="en-US" dirty="0" err="1">
                <a:solidFill>
                  <a:schemeClr val="accent1">
                    <a:lumMod val="10000"/>
                  </a:schemeClr>
                </a:solidFill>
              </a:rPr>
              <a:t>როდესაც</a:t>
            </a:r>
            <a:r>
              <a:rPr lang="en-US" dirty="0">
                <a:solidFill>
                  <a:schemeClr val="accent1">
                    <a:lumMod val="10000"/>
                  </a:schemeClr>
                </a:solidFill>
              </a:rPr>
              <a:t> </a:t>
            </a:r>
            <a:r>
              <a:rPr lang="en-US" dirty="0" err="1">
                <a:solidFill>
                  <a:schemeClr val="accent1">
                    <a:lumMod val="10000"/>
                  </a:schemeClr>
                </a:solidFill>
              </a:rPr>
              <a:t>პლატფორმა</a:t>
            </a:r>
            <a:r>
              <a:rPr lang="en-US" dirty="0">
                <a:solidFill>
                  <a:schemeClr val="accent1">
                    <a:lumMod val="10000"/>
                  </a:schemeClr>
                </a:solidFill>
              </a:rPr>
              <a:t> </a:t>
            </a:r>
            <a:r>
              <a:rPr lang="en-US" dirty="0" err="1">
                <a:solidFill>
                  <a:schemeClr val="accent1">
                    <a:lumMod val="10000"/>
                  </a:schemeClr>
                </a:solidFill>
              </a:rPr>
              <a:t>კლიენტისთვის</a:t>
            </a:r>
            <a:r>
              <a:rPr lang="en-US" dirty="0">
                <a:solidFill>
                  <a:schemeClr val="accent1">
                    <a:lumMod val="10000"/>
                  </a:schemeClr>
                </a:solidFill>
              </a:rPr>
              <a:t> </a:t>
            </a:r>
            <a:r>
              <a:rPr lang="en-US" dirty="0" err="1">
                <a:solidFill>
                  <a:schemeClr val="accent1">
                    <a:lumMod val="10000"/>
                  </a:schemeClr>
                </a:solidFill>
              </a:rPr>
              <a:t>წარმოდგენილია</a:t>
            </a:r>
            <a:r>
              <a:rPr lang="en-US" dirty="0">
                <a:solidFill>
                  <a:schemeClr val="accent1">
                    <a:lumMod val="10000"/>
                  </a:schemeClr>
                </a:solidFill>
              </a:rPr>
              <a:t> </a:t>
            </a:r>
            <a:r>
              <a:rPr lang="en-US" dirty="0" err="1">
                <a:solidFill>
                  <a:schemeClr val="accent1">
                    <a:lumMod val="10000"/>
                  </a:schemeClr>
                </a:solidFill>
              </a:rPr>
              <a:t>როგორც</a:t>
            </a:r>
            <a:r>
              <a:rPr lang="en-US" dirty="0">
                <a:solidFill>
                  <a:schemeClr val="accent1">
                    <a:lumMod val="10000"/>
                  </a:schemeClr>
                </a:solidFill>
              </a:rPr>
              <a:t> </a:t>
            </a:r>
            <a:r>
              <a:rPr lang="en-US" dirty="0" err="1">
                <a:solidFill>
                  <a:schemeClr val="accent1">
                    <a:lumMod val="10000"/>
                  </a:schemeClr>
                </a:solidFill>
              </a:rPr>
              <a:t>სერვისი</a:t>
            </a:r>
            <a:r>
              <a:rPr lang="en-US" dirty="0">
                <a:solidFill>
                  <a:schemeClr val="accent1">
                    <a:lumMod val="10000"/>
                  </a:schemeClr>
                </a:solidFill>
              </a:rPr>
              <a:t>. Windows Azure </a:t>
            </a:r>
            <a:r>
              <a:rPr lang="en-US" dirty="0" err="1">
                <a:solidFill>
                  <a:schemeClr val="accent1">
                    <a:lumMod val="10000"/>
                  </a:schemeClr>
                </a:solidFill>
              </a:rPr>
              <a:t>წარმოადგენს</a:t>
            </a:r>
            <a:r>
              <a:rPr lang="en-US" dirty="0">
                <a:solidFill>
                  <a:schemeClr val="accent1">
                    <a:lumMod val="10000"/>
                  </a:schemeClr>
                </a:solidFill>
              </a:rPr>
              <a:t> </a:t>
            </a:r>
            <a:r>
              <a:rPr lang="en-US" dirty="0" err="1">
                <a:solidFill>
                  <a:schemeClr val="accent1">
                    <a:lumMod val="10000"/>
                  </a:schemeClr>
                </a:solidFill>
              </a:rPr>
              <a:t>აპლიკაციების</a:t>
            </a:r>
            <a:r>
              <a:rPr lang="en-US" dirty="0">
                <a:solidFill>
                  <a:schemeClr val="accent1">
                    <a:lumMod val="10000"/>
                  </a:schemeClr>
                </a:solidFill>
              </a:rPr>
              <a:t> </a:t>
            </a:r>
            <a:r>
              <a:rPr lang="en-US" dirty="0" err="1">
                <a:solidFill>
                  <a:schemeClr val="accent1">
                    <a:lumMod val="10000"/>
                  </a:schemeClr>
                </a:solidFill>
              </a:rPr>
              <a:t>შემუშავებისა</a:t>
            </a:r>
            <a:r>
              <a:rPr lang="en-US" dirty="0">
                <a:solidFill>
                  <a:schemeClr val="accent1">
                    <a:lumMod val="10000"/>
                  </a:schemeClr>
                </a:solidFill>
              </a:rPr>
              <a:t> </a:t>
            </a:r>
            <a:r>
              <a:rPr lang="en-US" dirty="0" err="1">
                <a:solidFill>
                  <a:schemeClr val="accent1">
                    <a:lumMod val="10000"/>
                  </a:schemeClr>
                </a:solidFill>
              </a:rPr>
              <a:t>და</a:t>
            </a:r>
            <a:r>
              <a:rPr lang="en-US" dirty="0">
                <a:solidFill>
                  <a:schemeClr val="accent1">
                    <a:lumMod val="10000"/>
                  </a:schemeClr>
                </a:solidFill>
              </a:rPr>
              <a:t> </a:t>
            </a:r>
            <a:r>
              <a:rPr lang="en-US" dirty="0" err="1">
                <a:solidFill>
                  <a:schemeClr val="accent1">
                    <a:lumMod val="10000"/>
                  </a:schemeClr>
                </a:solidFill>
              </a:rPr>
              <a:t>შესრულების</a:t>
            </a:r>
            <a:r>
              <a:rPr lang="en-US" dirty="0">
                <a:solidFill>
                  <a:schemeClr val="accent1">
                    <a:lumMod val="10000"/>
                  </a:schemeClr>
                </a:solidFill>
              </a:rPr>
              <a:t> </a:t>
            </a:r>
            <a:r>
              <a:rPr lang="en-US" dirty="0" err="1">
                <a:solidFill>
                  <a:schemeClr val="accent1">
                    <a:lumMod val="10000"/>
                  </a:schemeClr>
                </a:solidFill>
              </a:rPr>
              <a:t>შესაძლებლობას</a:t>
            </a:r>
            <a:r>
              <a:rPr lang="en-US" dirty="0">
                <a:solidFill>
                  <a:schemeClr val="accent1">
                    <a:lumMod val="10000"/>
                  </a:schemeClr>
                </a:solidFill>
              </a:rPr>
              <a:t>, </a:t>
            </a:r>
            <a:r>
              <a:rPr lang="en-US" dirty="0" err="1">
                <a:solidFill>
                  <a:schemeClr val="accent1">
                    <a:lumMod val="10000"/>
                  </a:schemeClr>
                </a:solidFill>
              </a:rPr>
              <a:t>ასევე</a:t>
            </a:r>
            <a:r>
              <a:rPr lang="en-US" dirty="0">
                <a:solidFill>
                  <a:schemeClr val="accent1">
                    <a:lumMod val="10000"/>
                  </a:schemeClr>
                </a:solidFill>
              </a:rPr>
              <a:t> </a:t>
            </a:r>
            <a:r>
              <a:rPr lang="en-US" dirty="0" err="1">
                <a:solidFill>
                  <a:schemeClr val="accent1">
                    <a:lumMod val="10000"/>
                  </a:schemeClr>
                </a:solidFill>
              </a:rPr>
              <a:t>ის</a:t>
            </a:r>
            <a:r>
              <a:rPr lang="en-US" dirty="0">
                <a:solidFill>
                  <a:schemeClr val="accent1">
                    <a:lumMod val="10000"/>
                  </a:schemeClr>
                </a:solidFill>
              </a:rPr>
              <a:t> </a:t>
            </a:r>
            <a:r>
              <a:rPr lang="en-US" dirty="0" err="1">
                <a:solidFill>
                  <a:schemeClr val="accent1">
                    <a:lumMod val="10000"/>
                  </a:schemeClr>
                </a:solidFill>
              </a:rPr>
              <a:t>ითავსებს</a:t>
            </a:r>
            <a:r>
              <a:rPr lang="en-US" dirty="0">
                <a:solidFill>
                  <a:schemeClr val="accent1">
                    <a:lumMod val="10000"/>
                  </a:schemeClr>
                </a:solidFill>
              </a:rPr>
              <a:t> </a:t>
            </a:r>
            <a:r>
              <a:rPr lang="en-US" dirty="0" err="1">
                <a:solidFill>
                  <a:schemeClr val="accent1">
                    <a:lumMod val="10000"/>
                  </a:schemeClr>
                </a:solidFill>
              </a:rPr>
              <a:t>მონაცემთა</a:t>
            </a:r>
            <a:r>
              <a:rPr lang="en-US" dirty="0">
                <a:solidFill>
                  <a:schemeClr val="accent1">
                    <a:lumMod val="10000"/>
                  </a:schemeClr>
                </a:solidFill>
              </a:rPr>
              <a:t> </a:t>
            </a:r>
            <a:r>
              <a:rPr lang="en-US" dirty="0" err="1">
                <a:solidFill>
                  <a:schemeClr val="accent1">
                    <a:lumMod val="10000"/>
                  </a:schemeClr>
                </a:solidFill>
              </a:rPr>
              <a:t>შენახვას</a:t>
            </a:r>
            <a:r>
              <a:rPr lang="en-US" dirty="0">
                <a:solidFill>
                  <a:schemeClr val="accent1">
                    <a:lumMod val="10000"/>
                  </a:schemeClr>
                </a:solidFill>
              </a:rPr>
              <a:t> </a:t>
            </a:r>
            <a:r>
              <a:rPr lang="en-US" dirty="0" err="1">
                <a:solidFill>
                  <a:schemeClr val="accent1">
                    <a:lumMod val="10000"/>
                  </a:schemeClr>
                </a:solidFill>
              </a:rPr>
              <a:t>სერვერებზე</a:t>
            </a:r>
            <a:r>
              <a:rPr lang="en-US" dirty="0">
                <a:solidFill>
                  <a:schemeClr val="accent1">
                    <a:lumMod val="10000"/>
                  </a:schemeClr>
                </a:solidFill>
              </a:rPr>
              <a:t>, </a:t>
            </a:r>
            <a:r>
              <a:rPr lang="en-US" dirty="0" err="1">
                <a:solidFill>
                  <a:schemeClr val="accent1">
                    <a:lumMod val="10000"/>
                  </a:schemeClr>
                </a:solidFill>
              </a:rPr>
              <a:t>რომლებიც</a:t>
            </a:r>
            <a:r>
              <a:rPr lang="en-US" dirty="0">
                <a:solidFill>
                  <a:schemeClr val="accent1">
                    <a:lumMod val="10000"/>
                  </a:schemeClr>
                </a:solidFill>
              </a:rPr>
              <a:t> </a:t>
            </a:r>
            <a:r>
              <a:rPr lang="en-US" dirty="0" err="1">
                <a:solidFill>
                  <a:schemeClr val="accent1">
                    <a:lumMod val="10000"/>
                  </a:schemeClr>
                </a:solidFill>
              </a:rPr>
              <a:t>განთავსებულია</a:t>
            </a:r>
            <a:r>
              <a:rPr lang="en-US" dirty="0">
                <a:solidFill>
                  <a:schemeClr val="accent1">
                    <a:lumMod val="10000"/>
                  </a:schemeClr>
                </a:solidFill>
              </a:rPr>
              <a:t> </a:t>
            </a:r>
            <a:r>
              <a:rPr lang="en-US" dirty="0" err="1">
                <a:solidFill>
                  <a:schemeClr val="accent1">
                    <a:lumMod val="10000"/>
                  </a:schemeClr>
                </a:solidFill>
              </a:rPr>
              <a:t>გარკვეულ</a:t>
            </a:r>
            <a:r>
              <a:rPr lang="en-US" dirty="0">
                <a:solidFill>
                  <a:schemeClr val="accent1">
                    <a:lumMod val="10000"/>
                  </a:schemeClr>
                </a:solidFill>
              </a:rPr>
              <a:t> </a:t>
            </a:r>
            <a:r>
              <a:rPr lang="en-US" dirty="0" err="1">
                <a:solidFill>
                  <a:schemeClr val="accent1">
                    <a:lumMod val="10000"/>
                  </a:schemeClr>
                </a:solidFill>
              </a:rPr>
              <a:t>დატაცენტრებში</a:t>
            </a:r>
            <a:r>
              <a:rPr lang="en-US" dirty="0">
                <a:solidFill>
                  <a:schemeClr val="accent1">
                    <a:lumMod val="10000"/>
                  </a:schemeClr>
                </a:solidFill>
              </a:rPr>
              <a:t>. </a:t>
            </a:r>
            <a:r>
              <a:rPr lang="en-US" dirty="0" err="1">
                <a:solidFill>
                  <a:schemeClr val="accent1">
                    <a:lumMod val="10000"/>
                  </a:schemeClr>
                </a:solidFill>
              </a:rPr>
              <a:t>პლატფორმა</a:t>
            </a:r>
            <a:r>
              <a:rPr lang="en-US" dirty="0">
                <a:solidFill>
                  <a:schemeClr val="accent1">
                    <a:lumMod val="10000"/>
                  </a:schemeClr>
                </a:solidFill>
              </a:rPr>
              <a:t>, </a:t>
            </a:r>
            <a:r>
              <a:rPr lang="en-US" dirty="0" err="1">
                <a:solidFill>
                  <a:schemeClr val="accent1">
                    <a:lumMod val="10000"/>
                  </a:schemeClr>
                </a:solidFill>
              </a:rPr>
              <a:t>როგორც</a:t>
            </a:r>
            <a:r>
              <a:rPr lang="en-US" dirty="0">
                <a:solidFill>
                  <a:schemeClr val="accent1">
                    <a:lumMod val="10000"/>
                  </a:schemeClr>
                </a:solidFill>
              </a:rPr>
              <a:t> </a:t>
            </a:r>
            <a:r>
              <a:rPr lang="en-US" dirty="0" err="1">
                <a:solidFill>
                  <a:schemeClr val="accent1">
                    <a:lumMod val="10000"/>
                  </a:schemeClr>
                </a:solidFill>
              </a:rPr>
              <a:t>სერვისი</a:t>
            </a:r>
            <a:r>
              <a:rPr lang="en-US" dirty="0">
                <a:solidFill>
                  <a:schemeClr val="accent1">
                    <a:lumMod val="10000"/>
                  </a:schemeClr>
                </a:solidFill>
              </a:rPr>
              <a:t> </a:t>
            </a:r>
            <a:r>
              <a:rPr lang="en-US" dirty="0" err="1">
                <a:solidFill>
                  <a:schemeClr val="accent1">
                    <a:lumMod val="10000"/>
                  </a:schemeClr>
                </a:solidFill>
              </a:rPr>
              <a:t>ასევე</a:t>
            </a:r>
            <a:r>
              <a:rPr lang="en-US" dirty="0">
                <a:solidFill>
                  <a:schemeClr val="accent1">
                    <a:lumMod val="10000"/>
                  </a:schemeClr>
                </a:solidFill>
              </a:rPr>
              <a:t> </a:t>
            </a:r>
            <a:r>
              <a:rPr lang="en-US" dirty="0" err="1">
                <a:solidFill>
                  <a:schemeClr val="accent1">
                    <a:lumMod val="10000"/>
                  </a:schemeClr>
                </a:solidFill>
              </a:rPr>
              <a:t>ითვალისწინებს</a:t>
            </a:r>
            <a:r>
              <a:rPr lang="en-US" dirty="0">
                <a:solidFill>
                  <a:schemeClr val="accent1">
                    <a:lumMod val="10000"/>
                  </a:schemeClr>
                </a:solidFill>
              </a:rPr>
              <a:t> </a:t>
            </a:r>
            <a:r>
              <a:rPr lang="en-US" dirty="0" err="1">
                <a:solidFill>
                  <a:schemeClr val="accent1">
                    <a:lumMod val="10000"/>
                  </a:schemeClr>
                </a:solidFill>
              </a:rPr>
              <a:t>ინფრასტრუქტურას</a:t>
            </a:r>
            <a:r>
              <a:rPr lang="en-US" dirty="0">
                <a:solidFill>
                  <a:schemeClr val="accent1">
                    <a:lumMod val="10000"/>
                  </a:schemeClr>
                </a:solidFill>
              </a:rPr>
              <a:t> </a:t>
            </a:r>
            <a:r>
              <a:rPr lang="en-US" dirty="0" err="1">
                <a:solidFill>
                  <a:schemeClr val="accent1">
                    <a:lumMod val="10000"/>
                  </a:schemeClr>
                </a:solidFill>
              </a:rPr>
              <a:t>როგორც</a:t>
            </a:r>
            <a:r>
              <a:rPr lang="en-US" dirty="0">
                <a:solidFill>
                  <a:schemeClr val="accent1">
                    <a:lumMod val="10000"/>
                  </a:schemeClr>
                </a:solidFill>
              </a:rPr>
              <a:t> </a:t>
            </a:r>
            <a:r>
              <a:rPr lang="en-US" dirty="0" err="1">
                <a:solidFill>
                  <a:schemeClr val="accent1">
                    <a:lumMod val="10000"/>
                  </a:schemeClr>
                </a:solidFill>
              </a:rPr>
              <a:t>სერვისს</a:t>
            </a:r>
            <a:r>
              <a:rPr lang="en-US" dirty="0">
                <a:solidFill>
                  <a:schemeClr val="accent1">
                    <a:lumMod val="10000"/>
                  </a:schemeClr>
                </a:solidFill>
              </a:rPr>
              <a:t> (Infrastructure as a Service, IaaS), </a:t>
            </a:r>
            <a:r>
              <a:rPr lang="en-US" dirty="0" err="1">
                <a:solidFill>
                  <a:schemeClr val="accent1">
                    <a:lumMod val="10000"/>
                  </a:schemeClr>
                </a:solidFill>
              </a:rPr>
              <a:t>რომლის</a:t>
            </a:r>
            <a:r>
              <a:rPr lang="en-US" dirty="0">
                <a:solidFill>
                  <a:schemeClr val="accent1">
                    <a:lumMod val="10000"/>
                  </a:schemeClr>
                </a:solidFill>
              </a:rPr>
              <a:t> </a:t>
            </a:r>
            <a:r>
              <a:rPr lang="en-US" dirty="0" err="1">
                <a:solidFill>
                  <a:schemeClr val="accent1">
                    <a:lumMod val="10000"/>
                  </a:schemeClr>
                </a:solidFill>
              </a:rPr>
              <a:t>შესაძლებლობებმა</a:t>
            </a:r>
            <a:r>
              <a:rPr lang="en-US" dirty="0">
                <a:solidFill>
                  <a:schemeClr val="accent1">
                    <a:lumMod val="10000"/>
                  </a:schemeClr>
                </a:solidFill>
              </a:rPr>
              <a:t> </a:t>
            </a:r>
            <a:r>
              <a:rPr lang="en-US" dirty="0" err="1">
                <a:solidFill>
                  <a:schemeClr val="accent1">
                    <a:lumMod val="10000"/>
                  </a:schemeClr>
                </a:solidFill>
              </a:rPr>
              <a:t>დიდი</a:t>
            </a:r>
            <a:r>
              <a:rPr lang="en-US" dirty="0">
                <a:solidFill>
                  <a:schemeClr val="accent1">
                    <a:lumMod val="10000"/>
                  </a:schemeClr>
                </a:solidFill>
              </a:rPr>
              <a:t> </a:t>
            </a:r>
            <a:r>
              <a:rPr lang="en-US" dirty="0" err="1">
                <a:solidFill>
                  <a:schemeClr val="accent1">
                    <a:lumMod val="10000"/>
                  </a:schemeClr>
                </a:solidFill>
              </a:rPr>
              <a:t>ცვლილებები</a:t>
            </a:r>
            <a:r>
              <a:rPr lang="en-US" dirty="0">
                <a:solidFill>
                  <a:schemeClr val="accent1">
                    <a:lumMod val="10000"/>
                  </a:schemeClr>
                </a:solidFill>
              </a:rPr>
              <a:t> </a:t>
            </a:r>
            <a:r>
              <a:rPr lang="en-US" dirty="0" err="1">
                <a:solidFill>
                  <a:schemeClr val="accent1">
                    <a:lumMod val="10000"/>
                  </a:schemeClr>
                </a:solidFill>
              </a:rPr>
              <a:t>განიცადეს</a:t>
            </a:r>
            <a:r>
              <a:rPr lang="en-US" dirty="0">
                <a:solidFill>
                  <a:schemeClr val="accent1">
                    <a:lumMod val="10000"/>
                  </a:schemeClr>
                </a:solidFill>
              </a:rPr>
              <a:t> 2012 </a:t>
            </a:r>
            <a:r>
              <a:rPr lang="en-US" dirty="0" err="1">
                <a:solidFill>
                  <a:schemeClr val="accent1">
                    <a:lumMod val="10000"/>
                  </a:schemeClr>
                </a:solidFill>
              </a:rPr>
              <a:t>წლის</a:t>
            </a:r>
            <a:r>
              <a:rPr lang="en-US" dirty="0">
                <a:solidFill>
                  <a:schemeClr val="accent1">
                    <a:lumMod val="10000"/>
                  </a:schemeClr>
                </a:solidFill>
              </a:rPr>
              <a:t> 7 </a:t>
            </a:r>
            <a:r>
              <a:rPr lang="en-US" dirty="0" err="1">
                <a:solidFill>
                  <a:schemeClr val="accent1">
                    <a:lumMod val="10000"/>
                  </a:schemeClr>
                </a:solidFill>
              </a:rPr>
              <a:t>ივნისის</a:t>
            </a:r>
            <a:r>
              <a:rPr lang="en-US" dirty="0">
                <a:solidFill>
                  <a:schemeClr val="accent1">
                    <a:lumMod val="10000"/>
                  </a:schemeClr>
                </a:solidFill>
              </a:rPr>
              <a:t> </a:t>
            </a:r>
            <a:r>
              <a:rPr lang="en-US" dirty="0" err="1">
                <a:solidFill>
                  <a:schemeClr val="accent1">
                    <a:lumMod val="10000"/>
                  </a:schemeClr>
                </a:solidFill>
              </a:rPr>
              <a:t>შემდეგ</a:t>
            </a:r>
            <a:r>
              <a:rPr lang="en-US" dirty="0">
                <a:solidFill>
                  <a:schemeClr val="accent1">
                    <a:lumMod val="10000"/>
                  </a:schemeClr>
                </a:solidFill>
              </a:rPr>
              <a:t>. </a:t>
            </a:r>
            <a:endParaRPr lang="ka-GE" b="1" dirty="0">
              <a:solidFill>
                <a:schemeClr val="accent1">
                  <a:lumMod val="10000"/>
                </a:schemeClr>
              </a:solidFill>
            </a:endParaRPr>
          </a:p>
        </p:txBody>
      </p:sp>
      <p:cxnSp>
        <p:nvCxnSpPr>
          <p:cNvPr id="9" name="Straight Connector 8"/>
          <p:cNvCxnSpPr/>
          <p:nvPr/>
        </p:nvCxnSpPr>
        <p:spPr>
          <a:xfrm>
            <a:off x="942974" y="6334125"/>
            <a:ext cx="11020425"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a:extLst>
              <a:ext uri="{FF2B5EF4-FFF2-40B4-BE49-F238E27FC236}">
                <a16:creationId xmlns:a16="http://schemas.microsoft.com/office/drawing/2014/main" id="{1A979C9D-2BBA-4265-ABF3-A7C0564A2DB4}"/>
              </a:ext>
            </a:extLst>
          </p:cNvPr>
          <p:cNvSpPr>
            <a:spLocks noGrp="1"/>
          </p:cNvSpPr>
          <p:nvPr>
            <p:ph type="ftr" sz="quarter" idx="11"/>
          </p:nvPr>
        </p:nvSpPr>
        <p:spPr>
          <a:xfrm>
            <a:off x="942974" y="6334125"/>
            <a:ext cx="11033003" cy="365760"/>
          </a:xfrm>
        </p:spPr>
        <p:txBody>
          <a:bodyPr/>
          <a:lstStyle/>
          <a:p>
            <a:pPr lvl="0" algn="l">
              <a:lnSpc>
                <a:spcPct val="120000"/>
              </a:lnSpc>
            </a:pPr>
            <a:r>
              <a:rPr lang="ka-GE" sz="1400" dirty="0">
                <a:solidFill>
                  <a:srgbClr val="0070C0"/>
                </a:solidFill>
              </a:rPr>
              <a:t>პროგრამული სისტემები სპორტის მენეჯმენტში ძიუდოს მაგალითზე                                                                                                       </a:t>
            </a:r>
            <a:r>
              <a:rPr lang="en-US" sz="1400" dirty="0">
                <a:solidFill>
                  <a:srgbClr val="0070C0"/>
                </a:solidFill>
              </a:rPr>
              <a:t>           </a:t>
            </a:r>
            <a:r>
              <a:rPr lang="ka-GE" sz="1400" dirty="0">
                <a:solidFill>
                  <a:srgbClr val="0070C0"/>
                </a:solidFill>
              </a:rPr>
              <a:t>9</a:t>
            </a:r>
            <a:r>
              <a:rPr lang="en-US" b="1" dirty="0">
                <a:solidFill>
                  <a:srgbClr val="0070C0"/>
                </a:solidFill>
              </a:rPr>
              <a:t>                            </a:t>
            </a:r>
          </a:p>
        </p:txBody>
      </p:sp>
    </p:spTree>
    <p:extLst>
      <p:ext uri="{BB962C8B-B14F-4D97-AF65-F5344CB8AC3E}">
        <p14:creationId xmlns:p14="http://schemas.microsoft.com/office/powerpoint/2010/main" val="4116436467"/>
      </p:ext>
    </p:extLst>
  </p:cSld>
  <p:clrMapOvr>
    <a:masterClrMapping/>
  </p:clrMapOvr>
</p:sld>
</file>

<file path=ppt/theme/theme1.xml><?xml version="1.0" encoding="utf-8"?>
<a:theme xmlns:a="http://schemas.openxmlformats.org/drawingml/2006/main" name="Crop">
  <a:themeElements>
    <a:clrScheme name="Custom 2">
      <a:dk1>
        <a:srgbClr val="0070C0"/>
      </a:dk1>
      <a:lt1>
        <a:sysClr val="window" lastClr="FFFFFF"/>
      </a:lt1>
      <a:dk2>
        <a:srgbClr val="0070C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511</TotalTime>
  <Words>1316</Words>
  <Application>Microsoft Office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Franklin Gothic Book</vt:lpstr>
      <vt:lpstr>Sylfaen</vt:lpstr>
      <vt:lpstr>Crop</vt:lpstr>
      <vt:lpstr>PowerPoint Presentation</vt:lpstr>
      <vt:lpstr>განხილვის საკითხები</vt:lpstr>
      <vt:lpstr>შესავალი</vt:lpstr>
      <vt:lpstr>პროგრამული უზრუნველყოფის ინჟინერია</vt:lpstr>
      <vt:lpstr>გამოყენებული ტექნოლოგიები, პროგრამირების ენები და ფრეიმვორქები</vt:lpstr>
      <vt:lpstr>პროგრამირების კარგი სტილი, გამოყენებული პატერნები</vt:lpstr>
      <vt:lpstr>პროგრამირების კარგი სტილი, გამოყენებული პატერნები</vt:lpstr>
      <vt:lpstr>დამხმარე ბიბლიოთეკები</vt:lpstr>
      <vt:lpstr>დამხმარე ბიბლიოთეკები</vt:lpstr>
      <vt:lpstr>ფუნქციონალის განხილვა</vt:lpstr>
      <vt:lpstr>ძირითადი ამოცანები და მოდულები</vt:lpstr>
      <vt:lpstr>ძირითადი ამოცანები და მოდულები</vt:lpstr>
      <vt:lpstr>დასკვნა</vt:lpstr>
      <vt:lpstr>გმადლობ ყურადღებისთვის!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Giorgi Metskhvarishvili</dc:creator>
  <cp:lastModifiedBy>Giorgi Metskhvarishvili</cp:lastModifiedBy>
  <cp:revision>42</cp:revision>
  <dcterms:created xsi:type="dcterms:W3CDTF">2016-06-03T17:47:12Z</dcterms:created>
  <dcterms:modified xsi:type="dcterms:W3CDTF">2018-01-20T18:04:14Z</dcterms:modified>
</cp:coreProperties>
</file>